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sldIdLst>
    <p:sldId id="257" r:id="rId2"/>
  </p:sldIdLst>
  <p:sldSz cx="32918400" cy="21945600"/>
  <p:notesSz cx="6858000" cy="9144000"/>
  <p:defaultTextStyle>
    <a:defPPr>
      <a:defRPr lang="en-US"/>
    </a:defPPr>
    <a:lvl1pPr algn="l" rtl="0" eaLnBrk="0" fontAlgn="base" hangingPunct="0">
      <a:spcBef>
        <a:spcPct val="0"/>
      </a:spcBef>
      <a:spcAft>
        <a:spcPct val="0"/>
      </a:spcAft>
      <a:defRPr sz="1700" kern="1200">
        <a:solidFill>
          <a:schemeClr val="tx1"/>
        </a:solidFill>
        <a:latin typeface="Arial" charset="0"/>
        <a:ea typeface="ＭＳ Ｐゴシック" charset="0"/>
        <a:cs typeface="ＭＳ Ｐゴシック" charset="0"/>
      </a:defRPr>
    </a:lvl1pPr>
    <a:lvl2pPr marL="326532" algn="l" rtl="0" eaLnBrk="0" fontAlgn="base" hangingPunct="0">
      <a:spcBef>
        <a:spcPct val="0"/>
      </a:spcBef>
      <a:spcAft>
        <a:spcPct val="0"/>
      </a:spcAft>
      <a:defRPr sz="1700" kern="1200">
        <a:solidFill>
          <a:schemeClr val="tx1"/>
        </a:solidFill>
        <a:latin typeface="Arial" charset="0"/>
        <a:ea typeface="ＭＳ Ｐゴシック" charset="0"/>
        <a:cs typeface="ＭＳ Ｐゴシック" charset="0"/>
      </a:defRPr>
    </a:lvl2pPr>
    <a:lvl3pPr marL="653064" algn="l" rtl="0" eaLnBrk="0" fontAlgn="base" hangingPunct="0">
      <a:spcBef>
        <a:spcPct val="0"/>
      </a:spcBef>
      <a:spcAft>
        <a:spcPct val="0"/>
      </a:spcAft>
      <a:defRPr sz="1700" kern="1200">
        <a:solidFill>
          <a:schemeClr val="tx1"/>
        </a:solidFill>
        <a:latin typeface="Arial" charset="0"/>
        <a:ea typeface="ＭＳ Ｐゴシック" charset="0"/>
        <a:cs typeface="ＭＳ Ｐゴシック" charset="0"/>
      </a:defRPr>
    </a:lvl3pPr>
    <a:lvl4pPr marL="979597" algn="l" rtl="0" eaLnBrk="0" fontAlgn="base" hangingPunct="0">
      <a:spcBef>
        <a:spcPct val="0"/>
      </a:spcBef>
      <a:spcAft>
        <a:spcPct val="0"/>
      </a:spcAft>
      <a:defRPr sz="1700" kern="1200">
        <a:solidFill>
          <a:schemeClr val="tx1"/>
        </a:solidFill>
        <a:latin typeface="Arial" charset="0"/>
        <a:ea typeface="ＭＳ Ｐゴシック" charset="0"/>
        <a:cs typeface="ＭＳ Ｐゴシック" charset="0"/>
      </a:defRPr>
    </a:lvl4pPr>
    <a:lvl5pPr marL="1306129" algn="l" rtl="0" eaLnBrk="0" fontAlgn="base" hangingPunct="0">
      <a:spcBef>
        <a:spcPct val="0"/>
      </a:spcBef>
      <a:spcAft>
        <a:spcPct val="0"/>
      </a:spcAft>
      <a:defRPr sz="1700" kern="1200">
        <a:solidFill>
          <a:schemeClr val="tx1"/>
        </a:solidFill>
        <a:latin typeface="Arial" charset="0"/>
        <a:ea typeface="ＭＳ Ｐゴシック" charset="0"/>
        <a:cs typeface="ＭＳ Ｐゴシック" charset="0"/>
      </a:defRPr>
    </a:lvl5pPr>
    <a:lvl6pPr marL="1632661" algn="l" defTabSz="326532" rtl="0" eaLnBrk="1" latinLnBrk="0" hangingPunct="1">
      <a:defRPr sz="1700" kern="1200">
        <a:solidFill>
          <a:schemeClr val="tx1"/>
        </a:solidFill>
        <a:latin typeface="Arial" charset="0"/>
        <a:ea typeface="ＭＳ Ｐゴシック" charset="0"/>
        <a:cs typeface="ＭＳ Ｐゴシック" charset="0"/>
      </a:defRPr>
    </a:lvl6pPr>
    <a:lvl7pPr marL="1959193" algn="l" defTabSz="326532" rtl="0" eaLnBrk="1" latinLnBrk="0" hangingPunct="1">
      <a:defRPr sz="1700" kern="1200">
        <a:solidFill>
          <a:schemeClr val="tx1"/>
        </a:solidFill>
        <a:latin typeface="Arial" charset="0"/>
        <a:ea typeface="ＭＳ Ｐゴシック" charset="0"/>
        <a:cs typeface="ＭＳ Ｐゴシック" charset="0"/>
      </a:defRPr>
    </a:lvl7pPr>
    <a:lvl8pPr marL="2285726" algn="l" defTabSz="326532" rtl="0" eaLnBrk="1" latinLnBrk="0" hangingPunct="1">
      <a:defRPr sz="1700" kern="1200">
        <a:solidFill>
          <a:schemeClr val="tx1"/>
        </a:solidFill>
        <a:latin typeface="Arial" charset="0"/>
        <a:ea typeface="ＭＳ Ｐゴシック" charset="0"/>
        <a:cs typeface="ＭＳ Ｐゴシック" charset="0"/>
      </a:defRPr>
    </a:lvl8pPr>
    <a:lvl9pPr marL="2612258" algn="l" defTabSz="326532" rtl="0" eaLnBrk="1" latinLnBrk="0" hangingPunct="1">
      <a:defRPr sz="17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A618"/>
    <a:srgbClr val="00B9E9"/>
    <a:srgbClr val="B71234"/>
    <a:srgbClr val="FFB612"/>
    <a:srgbClr val="FF7900"/>
    <a:srgbClr val="00B9E4"/>
    <a:srgbClr val="009AC0"/>
    <a:srgbClr val="AB09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683" autoAdjust="0"/>
    <p:restoredTop sz="90929"/>
  </p:normalViewPr>
  <p:slideViewPr>
    <p:cSldViewPr>
      <p:cViewPr>
        <p:scale>
          <a:sx n="37" d="100"/>
          <a:sy n="37" d="100"/>
        </p:scale>
        <p:origin x="-1824" y="-192"/>
      </p:cViewPr>
      <p:guideLst>
        <p:guide orient="horz" pos="6912"/>
        <p:guide pos="1036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ea typeface="ＭＳ Ｐゴシック" pitchFamily="-109" charset="-128"/>
                <a:cs typeface="+mn-cs"/>
              </a:defRPr>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ea typeface="ＭＳ Ｐゴシック" pitchFamily="-109" charset="-128"/>
                <a:cs typeface="+mn-cs"/>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857250" y="685800"/>
            <a:ext cx="51435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ea typeface="ＭＳ Ｐゴシック" pitchFamily="-109" charset="-128"/>
                <a:cs typeface="+mn-cs"/>
              </a:defRPr>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E1C2F596-466A-B148-A8CF-F413CC48207F}" type="slidenum">
              <a:rPr lang="en-US"/>
              <a:pPr/>
              <a:t>‹#›</a:t>
            </a:fld>
            <a:endParaRPr lang="en-US"/>
          </a:p>
        </p:txBody>
      </p:sp>
    </p:spTree>
    <p:extLst>
      <p:ext uri="{BB962C8B-B14F-4D97-AF65-F5344CB8AC3E}">
        <p14:creationId xmlns:p14="http://schemas.microsoft.com/office/powerpoint/2010/main" val="39457739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ＭＳ Ｐゴシック" pitchFamily="-109" charset="-128"/>
        <a:cs typeface="ＭＳ Ｐゴシック" charset="0"/>
      </a:defRPr>
    </a:lvl1pPr>
    <a:lvl2pPr marL="326532" algn="l" rtl="0" eaLnBrk="0" fontAlgn="base" hangingPunct="0">
      <a:spcBef>
        <a:spcPct val="30000"/>
      </a:spcBef>
      <a:spcAft>
        <a:spcPct val="0"/>
      </a:spcAft>
      <a:defRPr sz="900" kern="1200">
        <a:solidFill>
          <a:schemeClr val="tx1"/>
        </a:solidFill>
        <a:latin typeface="Arial" charset="0"/>
        <a:ea typeface="ＭＳ Ｐゴシック" pitchFamily="-109" charset="-128"/>
        <a:cs typeface="+mn-cs"/>
      </a:defRPr>
    </a:lvl2pPr>
    <a:lvl3pPr marL="653064" algn="l" rtl="0" eaLnBrk="0" fontAlgn="base" hangingPunct="0">
      <a:spcBef>
        <a:spcPct val="30000"/>
      </a:spcBef>
      <a:spcAft>
        <a:spcPct val="0"/>
      </a:spcAft>
      <a:defRPr sz="900" kern="1200">
        <a:solidFill>
          <a:schemeClr val="tx1"/>
        </a:solidFill>
        <a:latin typeface="Arial" charset="0"/>
        <a:ea typeface="ＭＳ Ｐゴシック" pitchFamily="-109" charset="-128"/>
        <a:cs typeface="+mn-cs"/>
      </a:defRPr>
    </a:lvl3pPr>
    <a:lvl4pPr marL="979597" algn="l" rtl="0" eaLnBrk="0" fontAlgn="base" hangingPunct="0">
      <a:spcBef>
        <a:spcPct val="30000"/>
      </a:spcBef>
      <a:spcAft>
        <a:spcPct val="0"/>
      </a:spcAft>
      <a:defRPr sz="900" kern="1200">
        <a:solidFill>
          <a:schemeClr val="tx1"/>
        </a:solidFill>
        <a:latin typeface="Arial" charset="0"/>
        <a:ea typeface="ＭＳ Ｐゴシック" pitchFamily="-109" charset="-128"/>
        <a:cs typeface="+mn-cs"/>
      </a:defRPr>
    </a:lvl4pPr>
    <a:lvl5pPr marL="1306129" algn="l" rtl="0" eaLnBrk="0" fontAlgn="base" hangingPunct="0">
      <a:spcBef>
        <a:spcPct val="30000"/>
      </a:spcBef>
      <a:spcAft>
        <a:spcPct val="0"/>
      </a:spcAft>
      <a:defRPr sz="900" kern="1200">
        <a:solidFill>
          <a:schemeClr val="tx1"/>
        </a:solidFill>
        <a:latin typeface="Arial" charset="0"/>
        <a:ea typeface="ＭＳ Ｐゴシック" pitchFamily="-109" charset="-128"/>
        <a:cs typeface="+mn-cs"/>
      </a:defRPr>
    </a:lvl5pPr>
    <a:lvl6pPr marL="1632661" algn="l" defTabSz="653064" rtl="0" eaLnBrk="1" latinLnBrk="0" hangingPunct="1">
      <a:defRPr sz="900" kern="1200">
        <a:solidFill>
          <a:schemeClr val="tx1"/>
        </a:solidFill>
        <a:latin typeface="+mn-lt"/>
        <a:ea typeface="+mn-ea"/>
        <a:cs typeface="+mn-cs"/>
      </a:defRPr>
    </a:lvl6pPr>
    <a:lvl7pPr marL="1959193" algn="l" defTabSz="653064" rtl="0" eaLnBrk="1" latinLnBrk="0" hangingPunct="1">
      <a:defRPr sz="900" kern="1200">
        <a:solidFill>
          <a:schemeClr val="tx1"/>
        </a:solidFill>
        <a:latin typeface="+mn-lt"/>
        <a:ea typeface="+mn-ea"/>
        <a:cs typeface="+mn-cs"/>
      </a:defRPr>
    </a:lvl7pPr>
    <a:lvl8pPr marL="2285726" algn="l" defTabSz="653064" rtl="0" eaLnBrk="1" latinLnBrk="0" hangingPunct="1">
      <a:defRPr sz="900" kern="1200">
        <a:solidFill>
          <a:schemeClr val="tx1"/>
        </a:solidFill>
        <a:latin typeface="+mn-lt"/>
        <a:ea typeface="+mn-ea"/>
        <a:cs typeface="+mn-cs"/>
      </a:defRPr>
    </a:lvl8pPr>
    <a:lvl9pPr marL="2612258" algn="l" defTabSz="653064"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65306" tIns="32653" rIns="65306" bIns="32653"/>
          <a:lstStyle/>
          <a:p>
            <a:r>
              <a:rPr lang="en-US" smtClean="0"/>
              <a:t>Click to edit Master title style</a:t>
            </a:r>
            <a:endParaRPr lang="en-US"/>
          </a:p>
        </p:txBody>
      </p:sp>
      <p:sp>
        <p:nvSpPr>
          <p:cNvPr id="3" name="Content Placeholder 2"/>
          <p:cNvSpPr>
            <a:spLocks noGrp="1"/>
          </p:cNvSpPr>
          <p:nvPr>
            <p:ph idx="1"/>
          </p:nvPr>
        </p:nvSpPr>
        <p:spPr/>
        <p:txBody>
          <a:bodyPr lIns="65306" tIns="32653" rIns="65306" bIns="3265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42535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2937934"/>
            <a:ext cx="5829300" cy="908050"/>
          </a:xfrm>
        </p:spPr>
        <p:txBody>
          <a:bodyPr lIns="65306" tIns="32653" rIns="65306" bIns="32653" anchor="t"/>
          <a:lstStyle>
            <a:lvl1pPr algn="l">
              <a:defRPr sz="29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1937809"/>
            <a:ext cx="5829300" cy="1000125"/>
          </a:xfrm>
        </p:spPr>
        <p:txBody>
          <a:bodyPr lIns="65306" tIns="32653" rIns="65306" bIns="32653" anchor="b"/>
          <a:lstStyle>
            <a:lvl1pPr marL="0" indent="0">
              <a:buNone/>
              <a:defRPr sz="1400"/>
            </a:lvl1pPr>
            <a:lvl2pPr marL="326532" indent="0">
              <a:buNone/>
              <a:defRPr sz="1300"/>
            </a:lvl2pPr>
            <a:lvl3pPr marL="653064" indent="0">
              <a:buNone/>
              <a:defRPr sz="1100"/>
            </a:lvl3pPr>
            <a:lvl4pPr marL="979597" indent="0">
              <a:buNone/>
              <a:defRPr sz="1000"/>
            </a:lvl4pPr>
            <a:lvl5pPr marL="1306129" indent="0">
              <a:buNone/>
              <a:defRPr sz="1000"/>
            </a:lvl5pPr>
            <a:lvl6pPr marL="1632661" indent="0">
              <a:buNone/>
              <a:defRPr sz="1000"/>
            </a:lvl6pPr>
            <a:lvl7pPr marL="1959193" indent="0">
              <a:buNone/>
              <a:defRPr sz="1000"/>
            </a:lvl7pPr>
            <a:lvl8pPr marL="2285726" indent="0">
              <a:buNone/>
              <a:defRPr sz="1000"/>
            </a:lvl8pPr>
            <a:lvl9pPr marL="2612258" indent="0">
              <a:buNone/>
              <a:defRPr sz="1000"/>
            </a:lvl9pPr>
          </a:lstStyle>
          <a:p>
            <a:pPr lvl="0"/>
            <a:r>
              <a:rPr lang="en-US" smtClean="0"/>
              <a:t>Click to edit Master text styles</a:t>
            </a:r>
          </a:p>
        </p:txBody>
      </p:sp>
    </p:spTree>
    <p:extLst>
      <p:ext uri="{BB962C8B-B14F-4D97-AF65-F5344CB8AC3E}">
        <p14:creationId xmlns:p14="http://schemas.microsoft.com/office/powerpoint/2010/main" val="1969533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65306" tIns="32653" rIns="65306" bIns="32653"/>
          <a:lstStyle/>
          <a:p>
            <a:r>
              <a:rPr lang="en-US" smtClean="0"/>
              <a:t>Click to edit Master title style</a:t>
            </a:r>
            <a:endParaRPr lang="en-US"/>
          </a:p>
        </p:txBody>
      </p:sp>
      <p:sp>
        <p:nvSpPr>
          <p:cNvPr id="3" name="Content Placeholder 2"/>
          <p:cNvSpPr>
            <a:spLocks noGrp="1"/>
          </p:cNvSpPr>
          <p:nvPr>
            <p:ph sz="half" idx="1"/>
          </p:nvPr>
        </p:nvSpPr>
        <p:spPr>
          <a:xfrm>
            <a:off x="514350" y="1422400"/>
            <a:ext cx="2857500" cy="2895600"/>
          </a:xfrm>
        </p:spPr>
        <p:txBody>
          <a:bodyPr lIns="65306" tIns="32653" rIns="65306" bIns="32653"/>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422400"/>
            <a:ext cx="2857500" cy="2895600"/>
          </a:xfrm>
        </p:spPr>
        <p:txBody>
          <a:bodyPr lIns="65306" tIns="32653" rIns="65306" bIns="32653"/>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1821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183092"/>
            <a:ext cx="6172200" cy="762000"/>
          </a:xfrm>
        </p:spPr>
        <p:txBody>
          <a:bodyPr lIns="65306" tIns="32653" rIns="65306" bIns="32653"/>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1023409"/>
            <a:ext cx="3030141" cy="426508"/>
          </a:xfrm>
        </p:spPr>
        <p:txBody>
          <a:bodyPr lIns="65306" tIns="32653" rIns="65306" bIns="32653" anchor="b"/>
          <a:lstStyle>
            <a:lvl1pPr marL="0" indent="0">
              <a:buNone/>
              <a:defRPr sz="1700" b="1"/>
            </a:lvl1pPr>
            <a:lvl2pPr marL="326532" indent="0">
              <a:buNone/>
              <a:defRPr sz="1400" b="1"/>
            </a:lvl2pPr>
            <a:lvl3pPr marL="653064" indent="0">
              <a:buNone/>
              <a:defRPr sz="1300" b="1"/>
            </a:lvl3pPr>
            <a:lvl4pPr marL="979597" indent="0">
              <a:buNone/>
              <a:defRPr sz="1100" b="1"/>
            </a:lvl4pPr>
            <a:lvl5pPr marL="1306129" indent="0">
              <a:buNone/>
              <a:defRPr sz="1100" b="1"/>
            </a:lvl5pPr>
            <a:lvl6pPr marL="1632661" indent="0">
              <a:buNone/>
              <a:defRPr sz="1100" b="1"/>
            </a:lvl6pPr>
            <a:lvl7pPr marL="1959193" indent="0">
              <a:buNone/>
              <a:defRPr sz="1100" b="1"/>
            </a:lvl7pPr>
            <a:lvl8pPr marL="2285726" indent="0">
              <a:buNone/>
              <a:defRPr sz="1100" b="1"/>
            </a:lvl8pPr>
            <a:lvl9pPr marL="2612258"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342900" y="1449917"/>
            <a:ext cx="3030141" cy="2634192"/>
          </a:xfrm>
        </p:spPr>
        <p:txBody>
          <a:bodyPr lIns="65306" tIns="32653" rIns="65306" bIns="32653"/>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1023409"/>
            <a:ext cx="3031331" cy="426508"/>
          </a:xfrm>
        </p:spPr>
        <p:txBody>
          <a:bodyPr lIns="65306" tIns="32653" rIns="65306" bIns="32653" anchor="b"/>
          <a:lstStyle>
            <a:lvl1pPr marL="0" indent="0">
              <a:buNone/>
              <a:defRPr sz="1700" b="1"/>
            </a:lvl1pPr>
            <a:lvl2pPr marL="326532" indent="0">
              <a:buNone/>
              <a:defRPr sz="1400" b="1"/>
            </a:lvl2pPr>
            <a:lvl3pPr marL="653064" indent="0">
              <a:buNone/>
              <a:defRPr sz="1300" b="1"/>
            </a:lvl3pPr>
            <a:lvl4pPr marL="979597" indent="0">
              <a:buNone/>
              <a:defRPr sz="1100" b="1"/>
            </a:lvl4pPr>
            <a:lvl5pPr marL="1306129" indent="0">
              <a:buNone/>
              <a:defRPr sz="1100" b="1"/>
            </a:lvl5pPr>
            <a:lvl6pPr marL="1632661" indent="0">
              <a:buNone/>
              <a:defRPr sz="1100" b="1"/>
            </a:lvl6pPr>
            <a:lvl7pPr marL="1959193" indent="0">
              <a:buNone/>
              <a:defRPr sz="1100" b="1"/>
            </a:lvl7pPr>
            <a:lvl8pPr marL="2285726" indent="0">
              <a:buNone/>
              <a:defRPr sz="1100" b="1"/>
            </a:lvl8pPr>
            <a:lvl9pPr marL="2612258"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3483769" y="1449917"/>
            <a:ext cx="3031331" cy="2634192"/>
          </a:xfrm>
        </p:spPr>
        <p:txBody>
          <a:bodyPr lIns="65306" tIns="32653" rIns="65306" bIns="32653"/>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89537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lIns="65306" tIns="32653" rIns="65306" bIns="32653"/>
          <a:lstStyle/>
          <a:p>
            <a:r>
              <a:rPr lang="en-US" smtClean="0"/>
              <a:t>Click to edit Master title style</a:t>
            </a:r>
            <a:endParaRPr lang="en-US"/>
          </a:p>
        </p:txBody>
      </p:sp>
    </p:spTree>
    <p:extLst>
      <p:ext uri="{BB962C8B-B14F-4D97-AF65-F5344CB8AC3E}">
        <p14:creationId xmlns:p14="http://schemas.microsoft.com/office/powerpoint/2010/main" val="3133827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312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82033"/>
            <a:ext cx="2256235" cy="774700"/>
          </a:xfrm>
        </p:spPr>
        <p:txBody>
          <a:bodyPr lIns="65306" tIns="32653" rIns="65306" bIns="32653" anchor="b"/>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2681287" y="182034"/>
            <a:ext cx="3833813" cy="3902075"/>
          </a:xfrm>
        </p:spPr>
        <p:txBody>
          <a:bodyPr lIns="65306" tIns="32653" rIns="65306" bIns="32653"/>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956734"/>
            <a:ext cx="2256235" cy="3127375"/>
          </a:xfrm>
        </p:spPr>
        <p:txBody>
          <a:bodyPr lIns="65306" tIns="32653" rIns="65306" bIns="32653"/>
          <a:lstStyle>
            <a:lvl1pPr marL="0" indent="0">
              <a:buNone/>
              <a:defRPr sz="1000"/>
            </a:lvl1pPr>
            <a:lvl2pPr marL="326532" indent="0">
              <a:buNone/>
              <a:defRPr sz="900"/>
            </a:lvl2pPr>
            <a:lvl3pPr marL="653064" indent="0">
              <a:buNone/>
              <a:defRPr sz="700"/>
            </a:lvl3pPr>
            <a:lvl4pPr marL="979597" indent="0">
              <a:buNone/>
              <a:defRPr sz="600"/>
            </a:lvl4pPr>
            <a:lvl5pPr marL="1306129" indent="0">
              <a:buNone/>
              <a:defRPr sz="600"/>
            </a:lvl5pPr>
            <a:lvl6pPr marL="1632661" indent="0">
              <a:buNone/>
              <a:defRPr sz="600"/>
            </a:lvl6pPr>
            <a:lvl7pPr marL="1959193" indent="0">
              <a:buNone/>
              <a:defRPr sz="600"/>
            </a:lvl7pPr>
            <a:lvl8pPr marL="2285726" indent="0">
              <a:buNone/>
              <a:defRPr sz="600"/>
            </a:lvl8pPr>
            <a:lvl9pPr marL="2612258" indent="0">
              <a:buNone/>
              <a:defRPr sz="600"/>
            </a:lvl9pPr>
          </a:lstStyle>
          <a:p>
            <a:pPr lvl="0"/>
            <a:r>
              <a:rPr lang="en-US" smtClean="0"/>
              <a:t>Click to edit Master text styles</a:t>
            </a:r>
          </a:p>
        </p:txBody>
      </p:sp>
    </p:spTree>
    <p:extLst>
      <p:ext uri="{BB962C8B-B14F-4D97-AF65-F5344CB8AC3E}">
        <p14:creationId xmlns:p14="http://schemas.microsoft.com/office/powerpoint/2010/main" val="218871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200400"/>
            <a:ext cx="4114800" cy="377825"/>
          </a:xfrm>
        </p:spPr>
        <p:txBody>
          <a:bodyPr lIns="65306" tIns="32653" rIns="65306" bIns="32653" anchor="b"/>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344216" y="408517"/>
            <a:ext cx="4114800" cy="2743200"/>
          </a:xfrm>
        </p:spPr>
        <p:txBody>
          <a:bodyPr vert="horz" wrap="square" lIns="65306" tIns="32653" rIns="65306" bIns="32653" numCol="1" anchor="t" anchorCtr="0" compatLnSpc="1">
            <a:prstTxWarp prst="textNoShape">
              <a:avLst/>
            </a:prstTxWarp>
          </a:bodyPr>
          <a:lstStyle>
            <a:lvl1pPr marL="0" indent="0">
              <a:buNone/>
              <a:defRPr sz="2300"/>
            </a:lvl1pPr>
            <a:lvl2pPr marL="326532" indent="0">
              <a:buNone/>
              <a:defRPr sz="2000"/>
            </a:lvl2pPr>
            <a:lvl3pPr marL="653064" indent="0">
              <a:buNone/>
              <a:defRPr sz="1700"/>
            </a:lvl3pPr>
            <a:lvl4pPr marL="979597" indent="0">
              <a:buNone/>
              <a:defRPr sz="1400"/>
            </a:lvl4pPr>
            <a:lvl5pPr marL="1306129" indent="0">
              <a:buNone/>
              <a:defRPr sz="1400"/>
            </a:lvl5pPr>
            <a:lvl6pPr marL="1632661" indent="0">
              <a:buNone/>
              <a:defRPr sz="1400"/>
            </a:lvl6pPr>
            <a:lvl7pPr marL="1959193" indent="0">
              <a:buNone/>
              <a:defRPr sz="1400"/>
            </a:lvl7pPr>
            <a:lvl8pPr marL="2285726" indent="0">
              <a:buNone/>
              <a:defRPr sz="1400"/>
            </a:lvl8pPr>
            <a:lvl9pPr marL="2612258" indent="0">
              <a:buNone/>
              <a:defRPr sz="1400"/>
            </a:lvl9pPr>
          </a:lstStyle>
          <a:p>
            <a:pPr lvl="0"/>
            <a:endParaRPr lang="en-US" noProof="0" smtClean="0"/>
          </a:p>
        </p:txBody>
      </p:sp>
      <p:sp>
        <p:nvSpPr>
          <p:cNvPr id="4" name="Text Placeholder 3"/>
          <p:cNvSpPr>
            <a:spLocks noGrp="1"/>
          </p:cNvSpPr>
          <p:nvPr>
            <p:ph type="body" sz="half" idx="2"/>
          </p:nvPr>
        </p:nvSpPr>
        <p:spPr>
          <a:xfrm>
            <a:off x="1344216" y="3578225"/>
            <a:ext cx="4114800" cy="536575"/>
          </a:xfrm>
        </p:spPr>
        <p:txBody>
          <a:bodyPr lIns="65306" tIns="32653" rIns="65306" bIns="32653"/>
          <a:lstStyle>
            <a:lvl1pPr marL="0" indent="0">
              <a:buNone/>
              <a:defRPr sz="1000"/>
            </a:lvl1pPr>
            <a:lvl2pPr marL="326532" indent="0">
              <a:buNone/>
              <a:defRPr sz="900"/>
            </a:lvl2pPr>
            <a:lvl3pPr marL="653064" indent="0">
              <a:buNone/>
              <a:defRPr sz="700"/>
            </a:lvl3pPr>
            <a:lvl4pPr marL="979597" indent="0">
              <a:buNone/>
              <a:defRPr sz="600"/>
            </a:lvl4pPr>
            <a:lvl5pPr marL="1306129" indent="0">
              <a:buNone/>
              <a:defRPr sz="600"/>
            </a:lvl5pPr>
            <a:lvl6pPr marL="1632661" indent="0">
              <a:buNone/>
              <a:defRPr sz="600"/>
            </a:lvl6pPr>
            <a:lvl7pPr marL="1959193" indent="0">
              <a:buNone/>
              <a:defRPr sz="600"/>
            </a:lvl7pPr>
            <a:lvl8pPr marL="2285726" indent="0">
              <a:buNone/>
              <a:defRPr sz="600"/>
            </a:lvl8pPr>
            <a:lvl9pPr marL="2612258" indent="0">
              <a:buNone/>
              <a:defRPr sz="600"/>
            </a:lvl9pPr>
          </a:lstStyle>
          <a:p>
            <a:pPr lvl="0"/>
            <a:r>
              <a:rPr lang="en-US" smtClean="0"/>
              <a:t>Click to edit Master text styles</a:t>
            </a:r>
          </a:p>
        </p:txBody>
      </p:sp>
    </p:spTree>
    <p:extLst>
      <p:ext uri="{BB962C8B-B14F-4D97-AF65-F5344CB8AC3E}">
        <p14:creationId xmlns:p14="http://schemas.microsoft.com/office/powerpoint/2010/main" val="1834545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lIns="65306" tIns="32653" rIns="65306" bIns="32653"/>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lIns="65306" tIns="32653" rIns="65306" bIns="3265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1811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886325" y="762000"/>
            <a:ext cx="1457325" cy="3556000"/>
          </a:xfrm>
        </p:spPr>
        <p:txBody>
          <a:bodyPr vert="eaVert" lIns="65306" tIns="32653" rIns="65306" bIns="32653"/>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762000"/>
            <a:ext cx="4257675" cy="3556000"/>
          </a:xfrm>
        </p:spPr>
        <p:txBody>
          <a:bodyPr vert="eaVert" lIns="65306" tIns="32653" rIns="65306" bIns="3265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97033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wmf"/><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
          <p:cNvSpPr>
            <a:spLocks noChangeArrowheads="1"/>
          </p:cNvSpPr>
          <p:nvPr userDrawn="1"/>
        </p:nvSpPr>
        <p:spPr bwMode="auto">
          <a:xfrm>
            <a:off x="0" y="0"/>
            <a:ext cx="32918400" cy="2997200"/>
          </a:xfrm>
          <a:prstGeom prst="rect">
            <a:avLst/>
          </a:prstGeom>
          <a:solidFill>
            <a:srgbClr val="B71234"/>
          </a:solidFill>
          <a:ln>
            <a:noFill/>
          </a:ln>
          <a:extLst>
            <a:ext uri="{91240B29-F687-4f45-9708-019B960494DF}">
              <a14:hiddenLine xmlns:a14="http://schemas.microsoft.com/office/drawing/2010/main" w="9525">
                <a:solidFill>
                  <a:srgbClr val="000000"/>
                </a:solidFill>
                <a:round/>
                <a:headEnd/>
                <a:tailEnd/>
              </a14:hiddenLine>
            </a:ext>
          </a:extLst>
        </p:spPr>
        <p:txBody>
          <a:bodyPr lIns="343322" tIns="171662" rIns="343322" bIns="171662"/>
          <a:lstStyle/>
          <a:p>
            <a:pPr defTabSz="3433124"/>
            <a:endParaRPr lang="en-US" sz="9000">
              <a:solidFill>
                <a:schemeClr val="bg1"/>
              </a:solidFill>
            </a:endParaRPr>
          </a:p>
        </p:txBody>
      </p:sp>
      <p:sp>
        <p:nvSpPr>
          <p:cNvPr id="1027" name="Line 86"/>
          <p:cNvSpPr>
            <a:spLocks noChangeShapeType="1"/>
          </p:cNvSpPr>
          <p:nvPr userDrawn="1"/>
        </p:nvSpPr>
        <p:spPr bwMode="auto">
          <a:xfrm>
            <a:off x="16802100" y="762000"/>
            <a:ext cx="161163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65306" tIns="32653" rIns="65306" bIns="32653" anchor="ctr"/>
          <a:lstStyle/>
          <a:p>
            <a:endParaRPr lang="en-US"/>
          </a:p>
        </p:txBody>
      </p:sp>
      <p:sp>
        <p:nvSpPr>
          <p:cNvPr id="1028" name="Rectangle 6"/>
          <p:cNvSpPr>
            <a:spLocks noChangeArrowheads="1"/>
          </p:cNvSpPr>
          <p:nvPr userDrawn="1"/>
        </p:nvSpPr>
        <p:spPr bwMode="auto">
          <a:xfrm>
            <a:off x="0" y="0"/>
            <a:ext cx="1856185" cy="301625"/>
          </a:xfrm>
          <a:prstGeom prst="rect">
            <a:avLst/>
          </a:prstGeom>
          <a:solidFill>
            <a:srgbClr val="00B9E4"/>
          </a:solidFill>
          <a:ln>
            <a:noFill/>
          </a:ln>
          <a:extLst>
            <a:ext uri="{91240B29-F687-4f45-9708-019B960494DF}">
              <a14:hiddenLine xmlns:a14="http://schemas.microsoft.com/office/drawing/2010/main" w="9525">
                <a:solidFill>
                  <a:srgbClr val="000000"/>
                </a:solidFill>
                <a:round/>
                <a:headEnd/>
                <a:tailEnd/>
              </a14:hiddenLine>
            </a:ext>
          </a:extLst>
        </p:spPr>
        <p:txBody>
          <a:bodyPr lIns="343322" tIns="171662" rIns="343322" bIns="171662"/>
          <a:lstStyle/>
          <a:p>
            <a:endParaRPr lang="en-US" sz="9000"/>
          </a:p>
        </p:txBody>
      </p:sp>
      <p:sp>
        <p:nvSpPr>
          <p:cNvPr id="1029" name="Rectangle 7"/>
          <p:cNvSpPr>
            <a:spLocks noChangeArrowheads="1"/>
          </p:cNvSpPr>
          <p:nvPr userDrawn="1"/>
        </p:nvSpPr>
        <p:spPr bwMode="auto">
          <a:xfrm>
            <a:off x="1826419" y="0"/>
            <a:ext cx="1858566" cy="304800"/>
          </a:xfrm>
          <a:prstGeom prst="rect">
            <a:avLst/>
          </a:prstGeom>
          <a:solidFill>
            <a:srgbClr val="FF7900"/>
          </a:solidFill>
          <a:ln>
            <a:noFill/>
          </a:ln>
          <a:extLst>
            <a:ext uri="{91240B29-F687-4f45-9708-019B960494DF}">
              <a14:hiddenLine xmlns:a14="http://schemas.microsoft.com/office/drawing/2010/main" w="9525">
                <a:solidFill>
                  <a:srgbClr val="000000"/>
                </a:solidFill>
                <a:round/>
                <a:headEnd/>
                <a:tailEnd/>
              </a14:hiddenLine>
            </a:ext>
          </a:extLst>
        </p:spPr>
        <p:txBody>
          <a:bodyPr lIns="343322" tIns="171662" rIns="343322" bIns="171662"/>
          <a:lstStyle/>
          <a:p>
            <a:endParaRPr lang="en-US" sz="9000"/>
          </a:p>
        </p:txBody>
      </p:sp>
      <p:sp>
        <p:nvSpPr>
          <p:cNvPr id="1030" name="Rectangle 8"/>
          <p:cNvSpPr>
            <a:spLocks noChangeArrowheads="1"/>
          </p:cNvSpPr>
          <p:nvPr userDrawn="1"/>
        </p:nvSpPr>
        <p:spPr bwMode="auto">
          <a:xfrm>
            <a:off x="3681413" y="3176"/>
            <a:ext cx="1856185" cy="301625"/>
          </a:xfrm>
          <a:prstGeom prst="rect">
            <a:avLst/>
          </a:prstGeom>
          <a:solidFill>
            <a:srgbClr val="58A618"/>
          </a:solidFill>
          <a:ln>
            <a:noFill/>
          </a:ln>
          <a:extLst>
            <a:ext uri="{91240B29-F687-4f45-9708-019B960494DF}">
              <a14:hiddenLine xmlns:a14="http://schemas.microsoft.com/office/drawing/2010/main" w="9525">
                <a:solidFill>
                  <a:srgbClr val="000000"/>
                </a:solidFill>
                <a:round/>
                <a:headEnd/>
                <a:tailEnd/>
              </a14:hiddenLine>
            </a:ext>
          </a:extLst>
        </p:spPr>
        <p:txBody>
          <a:bodyPr lIns="343322" tIns="171662" rIns="343322" bIns="171662"/>
          <a:lstStyle/>
          <a:p>
            <a:endParaRPr lang="en-US" sz="9000"/>
          </a:p>
        </p:txBody>
      </p:sp>
      <p:sp>
        <p:nvSpPr>
          <p:cNvPr id="1031" name="Rectangle 8"/>
          <p:cNvSpPr>
            <a:spLocks noChangeArrowheads="1"/>
          </p:cNvSpPr>
          <p:nvPr userDrawn="1"/>
        </p:nvSpPr>
        <p:spPr bwMode="auto">
          <a:xfrm>
            <a:off x="5516166" y="0"/>
            <a:ext cx="1856184" cy="301625"/>
          </a:xfrm>
          <a:prstGeom prst="rect">
            <a:avLst/>
          </a:prstGeom>
          <a:solidFill>
            <a:srgbClr val="FFB612"/>
          </a:solidFill>
          <a:ln>
            <a:noFill/>
          </a:ln>
          <a:extLst>
            <a:ext uri="{91240B29-F687-4f45-9708-019B960494DF}">
              <a14:hiddenLine xmlns:a14="http://schemas.microsoft.com/office/drawing/2010/main" w="9525">
                <a:solidFill>
                  <a:srgbClr val="000000"/>
                </a:solidFill>
                <a:round/>
                <a:headEnd/>
                <a:tailEnd/>
              </a14:hiddenLine>
            </a:ext>
          </a:extLst>
        </p:spPr>
        <p:txBody>
          <a:bodyPr lIns="343322" tIns="171662" rIns="343322" bIns="171662"/>
          <a:lstStyle/>
          <a:p>
            <a:endParaRPr lang="en-US" sz="9000"/>
          </a:p>
        </p:txBody>
      </p:sp>
      <p:pic>
        <p:nvPicPr>
          <p:cNvPr id="1032" name="Picture 98" descr="UC_Logo-Rev"/>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286750" y="914400"/>
            <a:ext cx="3486150" cy="134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20" descr="CC-HrzPerinatal_blck.png"/>
          <p:cNvPicPr>
            <a:picLocks noChangeAspect="1"/>
          </p:cNvPicPr>
          <p:nvPr userDrawn="1"/>
        </p:nvPicPr>
        <p:blipFill>
          <a:blip r:embed="rId13">
            <a:extLst>
              <a:ext uri="{28A0092B-C50C-407E-A947-70E740481C1C}">
                <a14:useLocalDpi xmlns:a14="http://schemas.microsoft.com/office/drawing/2010/main" val="0"/>
              </a:ext>
            </a:extLst>
          </a:blip>
          <a:srcRect l="-1756" r="14055" b="33131"/>
          <a:stretch>
            <a:fillRect/>
          </a:stretch>
        </p:blipFill>
        <p:spPr bwMode="auto">
          <a:xfrm>
            <a:off x="1943100" y="965200"/>
            <a:ext cx="54864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Text Box 100"/>
          <p:cNvSpPr txBox="1">
            <a:spLocks noChangeArrowheads="1"/>
          </p:cNvSpPr>
          <p:nvPr userDrawn="1"/>
        </p:nvSpPr>
        <p:spPr bwMode="auto">
          <a:xfrm>
            <a:off x="0" y="5181600"/>
            <a:ext cx="32918400" cy="43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3433124" rtl="0" eaLnBrk="0" fontAlgn="base" hangingPunct="0">
        <a:spcBef>
          <a:spcPct val="0"/>
        </a:spcBef>
        <a:spcAft>
          <a:spcPct val="0"/>
        </a:spcAft>
        <a:defRPr sz="2600" b="1">
          <a:solidFill>
            <a:schemeClr val="tx1"/>
          </a:solidFill>
          <a:latin typeface="+mj-lt"/>
          <a:ea typeface="+mj-ea"/>
          <a:cs typeface="ＭＳ Ｐゴシック" charset="0"/>
        </a:defRPr>
      </a:lvl1pPr>
      <a:lvl2pPr algn="l" defTabSz="3433124" rtl="0" eaLnBrk="0" fontAlgn="base" hangingPunct="0">
        <a:spcBef>
          <a:spcPct val="0"/>
        </a:spcBef>
        <a:spcAft>
          <a:spcPct val="0"/>
        </a:spcAft>
        <a:defRPr sz="2600" b="1">
          <a:solidFill>
            <a:schemeClr val="tx1"/>
          </a:solidFill>
          <a:latin typeface="Arial" charset="0"/>
          <a:ea typeface="ＭＳ Ｐゴシック" pitchFamily="-109" charset="-128"/>
          <a:cs typeface="ＭＳ Ｐゴシック" charset="0"/>
        </a:defRPr>
      </a:lvl2pPr>
      <a:lvl3pPr algn="l" defTabSz="3433124" rtl="0" eaLnBrk="0" fontAlgn="base" hangingPunct="0">
        <a:spcBef>
          <a:spcPct val="0"/>
        </a:spcBef>
        <a:spcAft>
          <a:spcPct val="0"/>
        </a:spcAft>
        <a:defRPr sz="2600" b="1">
          <a:solidFill>
            <a:schemeClr val="tx1"/>
          </a:solidFill>
          <a:latin typeface="Arial" charset="0"/>
          <a:ea typeface="ＭＳ Ｐゴシック" pitchFamily="-109" charset="-128"/>
          <a:cs typeface="ＭＳ Ｐゴシック" charset="0"/>
        </a:defRPr>
      </a:lvl3pPr>
      <a:lvl4pPr algn="l" defTabSz="3433124" rtl="0" eaLnBrk="0" fontAlgn="base" hangingPunct="0">
        <a:spcBef>
          <a:spcPct val="0"/>
        </a:spcBef>
        <a:spcAft>
          <a:spcPct val="0"/>
        </a:spcAft>
        <a:defRPr sz="2600" b="1">
          <a:solidFill>
            <a:schemeClr val="tx1"/>
          </a:solidFill>
          <a:latin typeface="Arial" charset="0"/>
          <a:ea typeface="ＭＳ Ｐゴシック" pitchFamily="-109" charset="-128"/>
          <a:cs typeface="ＭＳ Ｐゴシック" charset="0"/>
        </a:defRPr>
      </a:lvl4pPr>
      <a:lvl5pPr algn="l" defTabSz="3433124" rtl="0" eaLnBrk="0" fontAlgn="base" hangingPunct="0">
        <a:spcBef>
          <a:spcPct val="0"/>
        </a:spcBef>
        <a:spcAft>
          <a:spcPct val="0"/>
        </a:spcAft>
        <a:defRPr sz="2600" b="1">
          <a:solidFill>
            <a:schemeClr val="tx1"/>
          </a:solidFill>
          <a:latin typeface="Arial" charset="0"/>
          <a:ea typeface="ＭＳ Ｐゴシック" pitchFamily="-109" charset="-128"/>
          <a:cs typeface="ＭＳ Ｐゴシック" charset="0"/>
        </a:defRPr>
      </a:lvl5pPr>
      <a:lvl6pPr marL="326532" algn="l" rtl="0" fontAlgn="base">
        <a:spcBef>
          <a:spcPct val="0"/>
        </a:spcBef>
        <a:spcAft>
          <a:spcPct val="0"/>
        </a:spcAft>
        <a:defRPr sz="2300" b="1">
          <a:solidFill>
            <a:schemeClr val="tx2"/>
          </a:solidFill>
          <a:latin typeface="Arial" charset="0"/>
          <a:ea typeface="ＭＳ Ｐゴシック" pitchFamily="-109" charset="-128"/>
        </a:defRPr>
      </a:lvl6pPr>
      <a:lvl7pPr marL="653064" algn="l" rtl="0" fontAlgn="base">
        <a:spcBef>
          <a:spcPct val="0"/>
        </a:spcBef>
        <a:spcAft>
          <a:spcPct val="0"/>
        </a:spcAft>
        <a:defRPr sz="2300" b="1">
          <a:solidFill>
            <a:schemeClr val="tx2"/>
          </a:solidFill>
          <a:latin typeface="Arial" charset="0"/>
          <a:ea typeface="ＭＳ Ｐゴシック" pitchFamily="-109" charset="-128"/>
        </a:defRPr>
      </a:lvl7pPr>
      <a:lvl8pPr marL="979597" algn="l" rtl="0" fontAlgn="base">
        <a:spcBef>
          <a:spcPct val="0"/>
        </a:spcBef>
        <a:spcAft>
          <a:spcPct val="0"/>
        </a:spcAft>
        <a:defRPr sz="2300" b="1">
          <a:solidFill>
            <a:schemeClr val="tx2"/>
          </a:solidFill>
          <a:latin typeface="Arial" charset="0"/>
          <a:ea typeface="ＭＳ Ｐゴシック" pitchFamily="-109" charset="-128"/>
        </a:defRPr>
      </a:lvl8pPr>
      <a:lvl9pPr marL="1306129" algn="l" rtl="0" fontAlgn="base">
        <a:spcBef>
          <a:spcPct val="0"/>
        </a:spcBef>
        <a:spcAft>
          <a:spcPct val="0"/>
        </a:spcAft>
        <a:defRPr sz="2300" b="1">
          <a:solidFill>
            <a:schemeClr val="tx2"/>
          </a:solidFill>
          <a:latin typeface="Arial" charset="0"/>
          <a:ea typeface="ＭＳ Ｐゴシック" pitchFamily="-109" charset="-128"/>
        </a:defRPr>
      </a:lvl9pPr>
    </p:titleStyle>
    <p:bodyStyle>
      <a:lvl1pPr marL="244899" indent="-244899" algn="l" defTabSz="3433124" rtl="0" eaLnBrk="0" fontAlgn="base" hangingPunct="0">
        <a:spcBef>
          <a:spcPct val="20000"/>
        </a:spcBef>
        <a:spcAft>
          <a:spcPct val="0"/>
        </a:spcAft>
        <a:defRPr sz="1700">
          <a:solidFill>
            <a:schemeClr val="tx1"/>
          </a:solidFill>
          <a:latin typeface="+mn-lt"/>
          <a:ea typeface="+mn-ea"/>
          <a:cs typeface="ＭＳ Ｐゴシック" charset="0"/>
        </a:defRPr>
      </a:lvl1pPr>
      <a:lvl2pPr marL="2789130" indent="-1072568" algn="l" defTabSz="3433124" rtl="0" eaLnBrk="0" fontAlgn="base" hangingPunct="0">
        <a:spcBef>
          <a:spcPct val="20000"/>
        </a:spcBef>
        <a:spcAft>
          <a:spcPct val="0"/>
        </a:spcAft>
        <a:defRPr sz="1700">
          <a:solidFill>
            <a:schemeClr val="tx1"/>
          </a:solidFill>
          <a:latin typeface="+mn-lt"/>
          <a:ea typeface="+mn-ea"/>
        </a:defRPr>
      </a:lvl2pPr>
      <a:lvl3pPr marL="4291405" indent="-858281" algn="l" defTabSz="3433124" rtl="0" eaLnBrk="0" fontAlgn="base" hangingPunct="0">
        <a:spcBef>
          <a:spcPct val="20000"/>
        </a:spcBef>
        <a:spcAft>
          <a:spcPct val="0"/>
        </a:spcAft>
        <a:defRPr sz="1700">
          <a:solidFill>
            <a:schemeClr val="tx1"/>
          </a:solidFill>
          <a:latin typeface="+mn-lt"/>
          <a:ea typeface="+mn-ea"/>
        </a:defRPr>
      </a:lvl3pPr>
      <a:lvl4pPr marL="6007967" indent="-858281" algn="l" defTabSz="3433124" rtl="0" eaLnBrk="0" fontAlgn="base" hangingPunct="0">
        <a:spcBef>
          <a:spcPct val="20000"/>
        </a:spcBef>
        <a:spcAft>
          <a:spcPct val="0"/>
        </a:spcAft>
        <a:defRPr sz="1700">
          <a:solidFill>
            <a:schemeClr val="tx1"/>
          </a:solidFill>
          <a:latin typeface="+mn-lt"/>
          <a:ea typeface="+mn-ea"/>
        </a:defRPr>
      </a:lvl4pPr>
      <a:lvl5pPr marL="7724529" indent="-858281" algn="l" defTabSz="3433124" rtl="0" eaLnBrk="0" fontAlgn="base" hangingPunct="0">
        <a:spcBef>
          <a:spcPct val="20000"/>
        </a:spcBef>
        <a:spcAft>
          <a:spcPct val="0"/>
        </a:spcAft>
        <a:defRPr sz="1700">
          <a:solidFill>
            <a:schemeClr val="tx1"/>
          </a:solidFill>
          <a:latin typeface="+mn-lt"/>
          <a:ea typeface="+mn-ea"/>
        </a:defRPr>
      </a:lvl5pPr>
      <a:lvl6pPr marL="1795927" indent="-163266" algn="l" rtl="0" fontAlgn="base">
        <a:spcBef>
          <a:spcPct val="20000"/>
        </a:spcBef>
        <a:spcAft>
          <a:spcPct val="0"/>
        </a:spcAft>
        <a:defRPr sz="1400">
          <a:solidFill>
            <a:schemeClr val="tx1"/>
          </a:solidFill>
          <a:latin typeface="+mn-lt"/>
          <a:ea typeface="+mn-ea"/>
        </a:defRPr>
      </a:lvl6pPr>
      <a:lvl7pPr marL="2122460" indent="-163266" algn="l" rtl="0" fontAlgn="base">
        <a:spcBef>
          <a:spcPct val="20000"/>
        </a:spcBef>
        <a:spcAft>
          <a:spcPct val="0"/>
        </a:spcAft>
        <a:defRPr sz="1400">
          <a:solidFill>
            <a:schemeClr val="tx1"/>
          </a:solidFill>
          <a:latin typeface="+mn-lt"/>
          <a:ea typeface="+mn-ea"/>
        </a:defRPr>
      </a:lvl7pPr>
      <a:lvl8pPr marL="2448992" indent="-163266" algn="l" rtl="0" fontAlgn="base">
        <a:spcBef>
          <a:spcPct val="20000"/>
        </a:spcBef>
        <a:spcAft>
          <a:spcPct val="0"/>
        </a:spcAft>
        <a:defRPr sz="1400">
          <a:solidFill>
            <a:schemeClr val="tx1"/>
          </a:solidFill>
          <a:latin typeface="+mn-lt"/>
          <a:ea typeface="+mn-ea"/>
        </a:defRPr>
      </a:lvl8pPr>
      <a:lvl9pPr marL="2775524" indent="-163266" algn="l" rtl="0" fontAlgn="base">
        <a:spcBef>
          <a:spcPct val="20000"/>
        </a:spcBef>
        <a:spcAft>
          <a:spcPct val="0"/>
        </a:spcAft>
        <a:defRPr sz="1400">
          <a:solidFill>
            <a:schemeClr val="tx1"/>
          </a:solidFill>
          <a:latin typeface="+mn-lt"/>
          <a:ea typeface="+mn-ea"/>
        </a:defRPr>
      </a:lvl9pPr>
    </p:bodyStyle>
    <p:otherStyle>
      <a:defPPr>
        <a:defRPr lang="en-US"/>
      </a:defPPr>
      <a:lvl1pPr marL="0" algn="l" defTabSz="653064" rtl="0" eaLnBrk="1" latinLnBrk="0" hangingPunct="1">
        <a:defRPr sz="1300" kern="1200">
          <a:solidFill>
            <a:schemeClr val="tx1"/>
          </a:solidFill>
          <a:latin typeface="+mn-lt"/>
          <a:ea typeface="+mn-ea"/>
          <a:cs typeface="+mn-cs"/>
        </a:defRPr>
      </a:lvl1pPr>
      <a:lvl2pPr marL="326532" algn="l" defTabSz="653064" rtl="0" eaLnBrk="1" latinLnBrk="0" hangingPunct="1">
        <a:defRPr sz="1300" kern="1200">
          <a:solidFill>
            <a:schemeClr val="tx1"/>
          </a:solidFill>
          <a:latin typeface="+mn-lt"/>
          <a:ea typeface="+mn-ea"/>
          <a:cs typeface="+mn-cs"/>
        </a:defRPr>
      </a:lvl2pPr>
      <a:lvl3pPr marL="653064" algn="l" defTabSz="653064" rtl="0" eaLnBrk="1" latinLnBrk="0" hangingPunct="1">
        <a:defRPr sz="1300" kern="1200">
          <a:solidFill>
            <a:schemeClr val="tx1"/>
          </a:solidFill>
          <a:latin typeface="+mn-lt"/>
          <a:ea typeface="+mn-ea"/>
          <a:cs typeface="+mn-cs"/>
        </a:defRPr>
      </a:lvl3pPr>
      <a:lvl4pPr marL="979597" algn="l" defTabSz="653064" rtl="0" eaLnBrk="1" latinLnBrk="0" hangingPunct="1">
        <a:defRPr sz="1300" kern="1200">
          <a:solidFill>
            <a:schemeClr val="tx1"/>
          </a:solidFill>
          <a:latin typeface="+mn-lt"/>
          <a:ea typeface="+mn-ea"/>
          <a:cs typeface="+mn-cs"/>
        </a:defRPr>
      </a:lvl4pPr>
      <a:lvl5pPr marL="1306129" algn="l" defTabSz="653064" rtl="0" eaLnBrk="1" latinLnBrk="0" hangingPunct="1">
        <a:defRPr sz="1300" kern="1200">
          <a:solidFill>
            <a:schemeClr val="tx1"/>
          </a:solidFill>
          <a:latin typeface="+mn-lt"/>
          <a:ea typeface="+mn-ea"/>
          <a:cs typeface="+mn-cs"/>
        </a:defRPr>
      </a:lvl5pPr>
      <a:lvl6pPr marL="1632661" algn="l" defTabSz="653064" rtl="0" eaLnBrk="1" latinLnBrk="0" hangingPunct="1">
        <a:defRPr sz="1300" kern="1200">
          <a:solidFill>
            <a:schemeClr val="tx1"/>
          </a:solidFill>
          <a:latin typeface="+mn-lt"/>
          <a:ea typeface="+mn-ea"/>
          <a:cs typeface="+mn-cs"/>
        </a:defRPr>
      </a:lvl6pPr>
      <a:lvl7pPr marL="1959193" algn="l" defTabSz="653064" rtl="0" eaLnBrk="1" latinLnBrk="0" hangingPunct="1">
        <a:defRPr sz="1300" kern="1200">
          <a:solidFill>
            <a:schemeClr val="tx1"/>
          </a:solidFill>
          <a:latin typeface="+mn-lt"/>
          <a:ea typeface="+mn-ea"/>
          <a:cs typeface="+mn-cs"/>
        </a:defRPr>
      </a:lvl7pPr>
      <a:lvl8pPr marL="2285726" algn="l" defTabSz="653064" rtl="0" eaLnBrk="1" latinLnBrk="0" hangingPunct="1">
        <a:defRPr sz="1300" kern="1200">
          <a:solidFill>
            <a:schemeClr val="tx1"/>
          </a:solidFill>
          <a:latin typeface="+mn-lt"/>
          <a:ea typeface="+mn-ea"/>
          <a:cs typeface="+mn-cs"/>
        </a:defRPr>
      </a:lvl8pPr>
      <a:lvl9pPr marL="2612258" algn="l" defTabSz="653064"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kapilaa@mail.uc.edu" TargetMode="External"/><Relationship Id="rId3" Type="http://schemas.openxmlformats.org/officeDocument/2006/relationships/hyperlink" Target="mailto:lea.widdice@cchm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8858251" y="3911600"/>
            <a:ext cx="7346156" cy="16713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65306" tIns="32653" rIns="65306" bIns="32653" anchor="ctr"/>
          <a:lstStyle/>
          <a:p>
            <a:endParaRPr lang="en-US"/>
          </a:p>
        </p:txBody>
      </p:sp>
      <p:sp>
        <p:nvSpPr>
          <p:cNvPr id="2051" name="Rectangle 2"/>
          <p:cNvSpPr>
            <a:spLocks noChangeArrowheads="1"/>
          </p:cNvSpPr>
          <p:nvPr/>
        </p:nvSpPr>
        <p:spPr bwMode="auto">
          <a:xfrm>
            <a:off x="8743950" y="4013200"/>
            <a:ext cx="7103269" cy="609600"/>
          </a:xfrm>
          <a:prstGeom prst="rect">
            <a:avLst/>
          </a:prstGeom>
          <a:noFill/>
          <a:ln>
            <a:noFill/>
          </a:ln>
          <a:extLst/>
        </p:spPr>
        <p:txBody>
          <a:bodyPr lIns="343322" tIns="171662" rIns="343322" bIns="171662" anchor="ctr"/>
          <a:lstStyle/>
          <a:p>
            <a:pPr defTabSz="3433124"/>
            <a:r>
              <a:rPr lang="en-US" sz="2400" b="1" dirty="0"/>
              <a:t>Methods and Demographics</a:t>
            </a:r>
            <a:endParaRPr lang="en-US" sz="2400" b="1" dirty="0"/>
          </a:p>
        </p:txBody>
      </p:sp>
      <p:sp>
        <p:nvSpPr>
          <p:cNvPr id="2054" name="Text Box 8"/>
          <p:cNvSpPr txBox="1">
            <a:spLocks noChangeArrowheads="1"/>
          </p:cNvSpPr>
          <p:nvPr/>
        </p:nvSpPr>
        <p:spPr bwMode="auto">
          <a:xfrm>
            <a:off x="9201150" y="8490387"/>
            <a:ext cx="6343650" cy="37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b="1" noProof="1">
                <a:solidFill>
                  <a:srgbClr val="B71234"/>
                </a:solidFill>
              </a:rPr>
              <a:t>Parent Demographics</a:t>
            </a:r>
            <a:endParaRPr lang="en-US" sz="2000" b="1" dirty="0">
              <a:solidFill>
                <a:srgbClr val="B71234"/>
              </a:solidFill>
            </a:endParaRPr>
          </a:p>
        </p:txBody>
      </p:sp>
      <p:sp>
        <p:nvSpPr>
          <p:cNvPr id="2056" name="Text Box 10"/>
          <p:cNvSpPr txBox="1">
            <a:spLocks noChangeArrowheads="1"/>
          </p:cNvSpPr>
          <p:nvPr/>
        </p:nvSpPr>
        <p:spPr bwMode="auto">
          <a:xfrm>
            <a:off x="9201150" y="13817600"/>
            <a:ext cx="6417469" cy="37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b="1" noProof="1">
                <a:solidFill>
                  <a:srgbClr val="B71234"/>
                </a:solidFill>
              </a:rPr>
              <a:t>Adolescent Demographics</a:t>
            </a:r>
            <a:endParaRPr lang="en-US" sz="2000" b="1" dirty="0">
              <a:solidFill>
                <a:srgbClr val="B71234"/>
              </a:solidFill>
            </a:endParaRPr>
          </a:p>
        </p:txBody>
      </p:sp>
      <p:sp>
        <p:nvSpPr>
          <p:cNvPr id="2059" name="Rectangle 13"/>
          <p:cNvSpPr>
            <a:spLocks noChangeArrowheads="1"/>
          </p:cNvSpPr>
          <p:nvPr/>
        </p:nvSpPr>
        <p:spPr bwMode="auto">
          <a:xfrm>
            <a:off x="914401" y="3911600"/>
            <a:ext cx="7344965" cy="7620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65306" tIns="32653" rIns="65306" bIns="32653" anchor="ctr"/>
          <a:lstStyle/>
          <a:p>
            <a:endParaRPr lang="en-US"/>
          </a:p>
        </p:txBody>
      </p:sp>
      <p:sp>
        <p:nvSpPr>
          <p:cNvPr id="2060" name="Rectangle 14"/>
          <p:cNvSpPr>
            <a:spLocks noChangeArrowheads="1"/>
          </p:cNvSpPr>
          <p:nvPr/>
        </p:nvSpPr>
        <p:spPr bwMode="auto">
          <a:xfrm>
            <a:off x="16802101" y="3911600"/>
            <a:ext cx="7346156" cy="16713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65306" tIns="32653" rIns="65306" bIns="32653" anchor="ctr"/>
          <a:lstStyle/>
          <a:p>
            <a:endParaRPr lang="en-US"/>
          </a:p>
        </p:txBody>
      </p:sp>
      <p:sp>
        <p:nvSpPr>
          <p:cNvPr id="2061" name="Rectangle 15"/>
          <p:cNvSpPr>
            <a:spLocks noChangeArrowheads="1"/>
          </p:cNvSpPr>
          <p:nvPr/>
        </p:nvSpPr>
        <p:spPr bwMode="auto">
          <a:xfrm>
            <a:off x="24739998" y="3860800"/>
            <a:ext cx="7346156" cy="6959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65306" tIns="32653" rIns="65306" bIns="32653" anchor="ctr"/>
          <a:lstStyle/>
          <a:p>
            <a:endParaRPr lang="en-US"/>
          </a:p>
        </p:txBody>
      </p:sp>
      <p:sp>
        <p:nvSpPr>
          <p:cNvPr id="2062" name="Text Box 9"/>
          <p:cNvSpPr txBox="1">
            <a:spLocks noChangeArrowheads="1"/>
          </p:cNvSpPr>
          <p:nvPr/>
        </p:nvSpPr>
        <p:spPr bwMode="auto">
          <a:xfrm>
            <a:off x="14116050" y="711200"/>
            <a:ext cx="18802350" cy="160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3322" tIns="171662" rIns="343322" bIns="171662">
            <a:spAutoFit/>
          </a:bodyPr>
          <a:lstStyle>
            <a:lvl1pPr defTabSz="4806950">
              <a:defRPr sz="2400">
                <a:solidFill>
                  <a:schemeClr val="tx1"/>
                </a:solidFill>
                <a:latin typeface="Arial" charset="0"/>
                <a:ea typeface="ＭＳ Ｐゴシック" charset="0"/>
                <a:cs typeface="ＭＳ Ｐゴシック" charset="0"/>
              </a:defRPr>
            </a:lvl1pPr>
            <a:lvl2pPr marL="742950" indent="-285750" defTabSz="4806950">
              <a:defRPr sz="2400">
                <a:solidFill>
                  <a:schemeClr val="tx1"/>
                </a:solidFill>
                <a:latin typeface="Arial" charset="0"/>
                <a:ea typeface="ＭＳ Ｐゴシック" charset="0"/>
              </a:defRPr>
            </a:lvl2pPr>
            <a:lvl3pPr marL="1143000" indent="-228600" defTabSz="4806950">
              <a:defRPr sz="2400">
                <a:solidFill>
                  <a:schemeClr val="tx1"/>
                </a:solidFill>
                <a:latin typeface="Arial" charset="0"/>
                <a:ea typeface="ＭＳ Ｐゴシック" charset="0"/>
              </a:defRPr>
            </a:lvl3pPr>
            <a:lvl4pPr marL="1600200" indent="-228600" defTabSz="4806950">
              <a:defRPr sz="2400">
                <a:solidFill>
                  <a:schemeClr val="tx1"/>
                </a:solidFill>
                <a:latin typeface="Arial" charset="0"/>
                <a:ea typeface="ＭＳ Ｐゴシック" charset="0"/>
              </a:defRPr>
            </a:lvl4pPr>
            <a:lvl5pPr marL="2057400" indent="-228600" defTabSz="4806950">
              <a:defRPr sz="2400">
                <a:solidFill>
                  <a:schemeClr val="tx1"/>
                </a:solidFill>
                <a:latin typeface="Arial" charset="0"/>
                <a:ea typeface="ＭＳ Ｐゴシック" charset="0"/>
              </a:defRPr>
            </a:lvl5pPr>
            <a:lvl6pPr marL="2514600" indent="-228600" defTabSz="480695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80695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80695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806950" eaLnBrk="0" fontAlgn="base" hangingPunct="0">
              <a:spcBef>
                <a:spcPct val="0"/>
              </a:spcBef>
              <a:spcAft>
                <a:spcPct val="0"/>
              </a:spcAft>
              <a:defRPr sz="2400">
                <a:solidFill>
                  <a:schemeClr val="tx1"/>
                </a:solidFill>
                <a:latin typeface="Arial" charset="0"/>
                <a:ea typeface="ＭＳ Ｐゴシック" charset="0"/>
              </a:defRPr>
            </a:lvl9pPr>
          </a:lstStyle>
          <a:p>
            <a:pPr>
              <a:lnSpc>
                <a:spcPct val="90000"/>
              </a:lnSpc>
            </a:pPr>
            <a:r>
              <a:rPr lang="en-US" sz="4500" dirty="0" smtClean="0">
                <a:solidFill>
                  <a:schemeClr val="bg1"/>
                </a:solidFill>
              </a:rPr>
              <a:t>The Effect of the HPV </a:t>
            </a:r>
            <a:r>
              <a:rPr lang="en-US" sz="4500" dirty="0">
                <a:solidFill>
                  <a:schemeClr val="bg1"/>
                </a:solidFill>
              </a:rPr>
              <a:t>Vaccine Decision </a:t>
            </a:r>
            <a:r>
              <a:rPr lang="en-US" sz="4500" dirty="0" smtClean="0">
                <a:solidFill>
                  <a:schemeClr val="bg1"/>
                </a:solidFill>
              </a:rPr>
              <a:t>Aid on </a:t>
            </a:r>
            <a:r>
              <a:rPr lang="en-US" sz="4500" dirty="0">
                <a:solidFill>
                  <a:schemeClr val="bg1"/>
                </a:solidFill>
              </a:rPr>
              <a:t>Vaccine Initiation, Knowledge, and Decisional Conflict</a:t>
            </a:r>
            <a:endParaRPr lang="en-US" sz="4500" dirty="0">
              <a:solidFill>
                <a:schemeClr val="bg1"/>
              </a:solidFill>
            </a:endParaRPr>
          </a:p>
        </p:txBody>
      </p:sp>
      <p:sp>
        <p:nvSpPr>
          <p:cNvPr id="2063" name="Rectangle 2"/>
          <p:cNvSpPr>
            <a:spLocks noChangeArrowheads="1"/>
          </p:cNvSpPr>
          <p:nvPr/>
        </p:nvSpPr>
        <p:spPr bwMode="auto">
          <a:xfrm>
            <a:off x="1028700" y="4013200"/>
            <a:ext cx="7103269"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43322" tIns="171662" rIns="343322" bIns="171662" anchor="ctr"/>
          <a:lstStyle/>
          <a:p>
            <a:pPr defTabSz="3433124"/>
            <a:r>
              <a:rPr lang="en-US" sz="2400" b="1" dirty="0"/>
              <a:t>Introduction</a:t>
            </a:r>
            <a:endParaRPr lang="en-US" sz="2400" b="1" dirty="0"/>
          </a:p>
        </p:txBody>
      </p:sp>
      <p:sp>
        <p:nvSpPr>
          <p:cNvPr id="2064" name="Rectangle 3"/>
          <p:cNvSpPr>
            <a:spLocks noChangeArrowheads="1"/>
          </p:cNvSpPr>
          <p:nvPr/>
        </p:nvSpPr>
        <p:spPr bwMode="auto">
          <a:xfrm>
            <a:off x="1028700" y="4546600"/>
            <a:ext cx="7103269" cy="360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43322" tIns="171662" rIns="343322" bIns="171662"/>
          <a:lstStyle/>
          <a:p>
            <a:pPr defTabSz="3433124">
              <a:spcBef>
                <a:spcPct val="20000"/>
              </a:spcBef>
            </a:pPr>
            <a:r>
              <a:rPr lang="en-US" sz="2000" b="1" dirty="0">
                <a:solidFill>
                  <a:srgbClr val="B71234"/>
                </a:solidFill>
              </a:rPr>
              <a:t>Background</a:t>
            </a:r>
          </a:p>
          <a:p>
            <a:pPr marL="244899" indent="-244899" defTabSz="3433124">
              <a:spcBef>
                <a:spcPct val="20000"/>
              </a:spcBef>
              <a:buFont typeface="Arial"/>
              <a:buChar char="•"/>
            </a:pPr>
            <a:r>
              <a:rPr lang="en-US" sz="1600" dirty="0" smtClean="0">
                <a:solidFill>
                  <a:srgbClr val="000000"/>
                </a:solidFill>
              </a:rPr>
              <a:t>Decisions on whether or not to opt for the HPV vaccine are influenced by personal beliefs, preconceptions about the vaccine and its side effects, and the protection that the vaccine offers, which can lead to decisional conflict. </a:t>
            </a:r>
          </a:p>
          <a:p>
            <a:pPr marL="244899" indent="-244899" defTabSz="3433124">
              <a:spcBef>
                <a:spcPct val="20000"/>
              </a:spcBef>
              <a:buFont typeface="Arial"/>
              <a:buChar char="•"/>
            </a:pPr>
            <a:r>
              <a:rPr lang="en-US" sz="1600" dirty="0" smtClean="0">
                <a:solidFill>
                  <a:srgbClr val="000000"/>
                </a:solidFill>
              </a:rPr>
              <a:t>Decisional conflict can be decreased by more education, supporting the patient and the family in their decision, and providing opportunities to answer questions about the HPV vaccine. Interventions such as decision aids provide the opportunity for shared-decision making between parents and their children which allows for informed choices and a reduction of decisional conflict. Decision aids provide the opportunity to improve vaccination acceptance and to facilitate informed conversations </a:t>
            </a:r>
          </a:p>
          <a:p>
            <a:pPr marL="244899" indent="-244899" defTabSz="3433124">
              <a:spcBef>
                <a:spcPct val="20000"/>
              </a:spcBef>
              <a:buFont typeface="Arial"/>
              <a:buChar char="•"/>
            </a:pPr>
            <a:r>
              <a:rPr lang="en-US" sz="1600" dirty="0" smtClean="0">
                <a:solidFill>
                  <a:srgbClr val="000000"/>
                </a:solidFill>
              </a:rPr>
              <a:t>The objective of this study is to measure the effectiveness of a developed HPV vaccination decision aid to be used in clinical practices for use by girls aged 10-17, their parents, and physicians to facilitate discussions about the vaccine</a:t>
            </a:r>
            <a:endParaRPr lang="en-US" sz="1600" b="1" dirty="0" smtClean="0">
              <a:solidFill>
                <a:srgbClr val="B71234"/>
              </a:solidFill>
            </a:endParaRPr>
          </a:p>
          <a:p>
            <a:pPr defTabSz="3433124">
              <a:spcBef>
                <a:spcPct val="20000"/>
              </a:spcBef>
            </a:pPr>
            <a:r>
              <a:rPr lang="en-US" sz="2000" b="1" dirty="0">
                <a:solidFill>
                  <a:srgbClr val="B71234"/>
                </a:solidFill>
              </a:rPr>
              <a:t>Aims</a:t>
            </a:r>
          </a:p>
          <a:p>
            <a:pPr marL="326532" indent="-326532" defTabSz="3433124">
              <a:spcBef>
                <a:spcPct val="20000"/>
              </a:spcBef>
              <a:buFont typeface="+mj-lt"/>
              <a:buAutoNum type="arabicPeriod"/>
            </a:pPr>
            <a:r>
              <a:rPr lang="en-US" sz="1600" dirty="0" smtClean="0">
                <a:solidFill>
                  <a:srgbClr val="000000"/>
                </a:solidFill>
              </a:rPr>
              <a:t>Determine the effect of the HPV decision aid on the change in knowledge, decisional conflict, and intention to vaccinate among parents and their unvaccinated female adolescents before and after use of the decision aid.</a:t>
            </a:r>
          </a:p>
          <a:p>
            <a:pPr marL="326532" indent="-326532" defTabSz="3433124">
              <a:spcBef>
                <a:spcPct val="20000"/>
              </a:spcBef>
              <a:buFont typeface="+mj-lt"/>
              <a:buAutoNum type="arabicPeriod"/>
            </a:pPr>
            <a:r>
              <a:rPr lang="en-US" sz="1600" dirty="0" smtClean="0">
                <a:solidFill>
                  <a:srgbClr val="000000"/>
                </a:solidFill>
              </a:rPr>
              <a:t>Compare the rate of vaccine uptake before and after use of the decision aid alone versus the use of the Vaccine </a:t>
            </a:r>
            <a:r>
              <a:rPr lang="en-US" sz="1600" dirty="0">
                <a:solidFill>
                  <a:srgbClr val="000000"/>
                </a:solidFill>
              </a:rPr>
              <a:t>I</a:t>
            </a:r>
            <a:r>
              <a:rPr lang="en-US" sz="1600" dirty="0" smtClean="0">
                <a:solidFill>
                  <a:srgbClr val="000000"/>
                </a:solidFill>
              </a:rPr>
              <a:t>nformation Sheet. </a:t>
            </a:r>
            <a:endParaRPr lang="en-US" sz="1600" dirty="0">
              <a:solidFill>
                <a:srgbClr val="000000"/>
              </a:solidFill>
            </a:endParaRPr>
          </a:p>
        </p:txBody>
      </p:sp>
      <p:sp>
        <p:nvSpPr>
          <p:cNvPr id="2065" name="Rectangle 2"/>
          <p:cNvSpPr>
            <a:spLocks noChangeArrowheads="1"/>
          </p:cNvSpPr>
          <p:nvPr/>
        </p:nvSpPr>
        <p:spPr bwMode="auto">
          <a:xfrm>
            <a:off x="16671132" y="4064000"/>
            <a:ext cx="6874669" cy="609600"/>
          </a:xfrm>
          <a:prstGeom prst="rect">
            <a:avLst/>
          </a:prstGeom>
          <a:noFill/>
          <a:ln>
            <a:noFill/>
          </a:ln>
          <a:extLst/>
        </p:spPr>
        <p:txBody>
          <a:bodyPr lIns="343322" tIns="171662" rIns="343322" bIns="171662" anchor="ctr"/>
          <a:lstStyle/>
          <a:p>
            <a:pPr defTabSz="3433124"/>
            <a:r>
              <a:rPr lang="en-US" sz="2400" b="1" dirty="0"/>
              <a:t>Results</a:t>
            </a:r>
            <a:endParaRPr lang="en-US" sz="2400" b="1" dirty="0"/>
          </a:p>
        </p:txBody>
      </p:sp>
      <p:sp>
        <p:nvSpPr>
          <p:cNvPr id="2066" name="Rectangle 2"/>
          <p:cNvSpPr>
            <a:spLocks noChangeArrowheads="1"/>
          </p:cNvSpPr>
          <p:nvPr/>
        </p:nvSpPr>
        <p:spPr bwMode="auto">
          <a:xfrm>
            <a:off x="24835248" y="4064000"/>
            <a:ext cx="7103269"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43322" tIns="171662" rIns="343322" bIns="171662" anchor="ctr"/>
          <a:lstStyle/>
          <a:p>
            <a:pPr defTabSz="3433124"/>
            <a:r>
              <a:rPr lang="en-US" sz="2400" b="1" dirty="0"/>
              <a:t>Discussion</a:t>
            </a:r>
            <a:endParaRPr lang="en-US" sz="2400" b="1" dirty="0"/>
          </a:p>
        </p:txBody>
      </p:sp>
      <p:sp>
        <p:nvSpPr>
          <p:cNvPr id="2067" name="Rectangle 21"/>
          <p:cNvSpPr>
            <a:spLocks noChangeArrowheads="1"/>
          </p:cNvSpPr>
          <p:nvPr/>
        </p:nvSpPr>
        <p:spPr bwMode="auto">
          <a:xfrm>
            <a:off x="24737617" y="11176000"/>
            <a:ext cx="7346156" cy="6604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65306" tIns="32653" rIns="65306" bIns="32653" anchor="ctr"/>
          <a:lstStyle/>
          <a:p>
            <a:endParaRPr lang="en-US"/>
          </a:p>
        </p:txBody>
      </p:sp>
      <p:sp>
        <p:nvSpPr>
          <p:cNvPr id="2073" name="Rectangle 3"/>
          <p:cNvSpPr>
            <a:spLocks noChangeArrowheads="1"/>
          </p:cNvSpPr>
          <p:nvPr/>
        </p:nvSpPr>
        <p:spPr bwMode="auto">
          <a:xfrm>
            <a:off x="24835248" y="11531600"/>
            <a:ext cx="7103269" cy="426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43322" tIns="171662" rIns="343322" bIns="171662"/>
          <a:lstStyle/>
          <a:p>
            <a:pPr defTabSz="3433124">
              <a:spcBef>
                <a:spcPct val="20000"/>
              </a:spcBef>
            </a:pPr>
            <a:r>
              <a:rPr lang="en-US" sz="2400" b="1" dirty="0"/>
              <a:t>Conclusions</a:t>
            </a:r>
            <a:endParaRPr lang="en-US" sz="2400" b="1" noProof="1"/>
          </a:p>
          <a:p>
            <a:pPr marL="244899" indent="-244899" defTabSz="3433124">
              <a:spcBef>
                <a:spcPct val="20000"/>
              </a:spcBef>
              <a:buFont typeface="Arial"/>
              <a:buChar char="•"/>
            </a:pPr>
            <a:r>
              <a:rPr lang="en-US" sz="1600" noProof="1" smtClean="0"/>
              <a:t>Use of a supplementary resource that discusses HPV vaccination is effective in increasing knowledge and reducing decisional conflict in adolescents and adults</a:t>
            </a:r>
          </a:p>
          <a:p>
            <a:pPr marL="244899" indent="-244899" defTabSz="3433124">
              <a:spcBef>
                <a:spcPct val="20000"/>
              </a:spcBef>
              <a:buFont typeface="Arial"/>
              <a:buChar char="•"/>
            </a:pPr>
            <a:r>
              <a:rPr lang="en-US" sz="1600" noProof="1" smtClean="0"/>
              <a:t>In general, adolescents favor the decision aid and found it to be more clear in its layout when asked for feedback</a:t>
            </a:r>
          </a:p>
          <a:p>
            <a:pPr marL="244899" indent="-244899" defTabSz="3433124">
              <a:spcBef>
                <a:spcPct val="20000"/>
              </a:spcBef>
              <a:buFont typeface="Arial"/>
              <a:buChar char="•"/>
            </a:pPr>
            <a:r>
              <a:rPr lang="en-US" sz="1600" noProof="1" smtClean="0"/>
              <a:t>Providing resources such as the VIS and decision aid creates the foundation for shared decision making in deciding to vaccinate against HPV between clinicians, parents, and patients. </a:t>
            </a:r>
          </a:p>
          <a:p>
            <a:pPr defTabSz="3433124">
              <a:spcBef>
                <a:spcPct val="20000"/>
              </a:spcBef>
            </a:pPr>
            <a:endParaRPr lang="en-US" noProof="1" smtClean="0"/>
          </a:p>
          <a:p>
            <a:pPr defTabSz="3433124">
              <a:spcBef>
                <a:spcPct val="20000"/>
              </a:spcBef>
            </a:pPr>
            <a:endParaRPr lang="en-US" noProof="1"/>
          </a:p>
          <a:p>
            <a:pPr defTabSz="3433124">
              <a:spcBef>
                <a:spcPct val="20000"/>
              </a:spcBef>
            </a:pPr>
            <a:r>
              <a:rPr lang="en-US" sz="2400" b="1" noProof="1"/>
              <a:t>Future Aims</a:t>
            </a:r>
          </a:p>
          <a:p>
            <a:pPr marL="244899" indent="-244899" defTabSz="3433124">
              <a:spcBef>
                <a:spcPct val="20000"/>
              </a:spcBef>
              <a:buFont typeface="Arial"/>
              <a:buChar char="•"/>
            </a:pPr>
            <a:r>
              <a:rPr lang="en-US" sz="1600" dirty="0" smtClean="0"/>
              <a:t>Determine factors that will improve vaccination initiation rates in follow-up appointments of patients who have used the decision aid</a:t>
            </a:r>
          </a:p>
          <a:p>
            <a:pPr marL="244899" indent="-244899" defTabSz="3433124">
              <a:spcBef>
                <a:spcPct val="20000"/>
              </a:spcBef>
              <a:buFont typeface="Arial"/>
              <a:buChar char="•"/>
            </a:pPr>
            <a:r>
              <a:rPr lang="en-US" sz="1600" dirty="0" smtClean="0"/>
              <a:t>Implement use of the decision aid throughout the country</a:t>
            </a:r>
          </a:p>
          <a:p>
            <a:pPr marL="244899" indent="-244899" defTabSz="3433124">
              <a:spcBef>
                <a:spcPct val="20000"/>
              </a:spcBef>
              <a:buFont typeface="Arial"/>
              <a:buChar char="•"/>
            </a:pPr>
            <a:r>
              <a:rPr lang="en-US" sz="1600" dirty="0" smtClean="0"/>
              <a:t>Create a decision aid for male adolescents to promote vaccination</a:t>
            </a:r>
          </a:p>
          <a:p>
            <a:pPr marL="244899" indent="-244899" defTabSz="3433124">
              <a:spcBef>
                <a:spcPct val="20000"/>
              </a:spcBef>
              <a:buFont typeface="Arial"/>
              <a:buChar char="•"/>
            </a:pPr>
            <a:r>
              <a:rPr lang="en-US" sz="1600" dirty="0" smtClean="0"/>
              <a:t>Increase rates of vaccination initiation in the Children’s Hospital Medical Center network</a:t>
            </a:r>
            <a:endParaRPr lang="en-US" sz="1600" dirty="0"/>
          </a:p>
        </p:txBody>
      </p:sp>
      <p:grpSp>
        <p:nvGrpSpPr>
          <p:cNvPr id="4" name="Group 3"/>
          <p:cNvGrpSpPr/>
          <p:nvPr/>
        </p:nvGrpSpPr>
        <p:grpSpPr>
          <a:xfrm>
            <a:off x="941785" y="11732130"/>
            <a:ext cx="7344965" cy="8892668"/>
            <a:chOff x="1255713" y="17522346"/>
            <a:chExt cx="9793287" cy="13280845"/>
          </a:xfrm>
        </p:grpSpPr>
        <p:sp>
          <p:nvSpPr>
            <p:cNvPr id="2058" name="Rectangle 12"/>
            <p:cNvSpPr>
              <a:spLocks noChangeArrowheads="1"/>
            </p:cNvSpPr>
            <p:nvPr/>
          </p:nvSpPr>
          <p:spPr bwMode="auto">
            <a:xfrm>
              <a:off x="1255713" y="17602199"/>
              <a:ext cx="9793287" cy="1320099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74" name="Rectangle 3"/>
            <p:cNvSpPr>
              <a:spLocks noChangeArrowheads="1"/>
            </p:cNvSpPr>
            <p:nvPr/>
          </p:nvSpPr>
          <p:spPr bwMode="auto">
            <a:xfrm>
              <a:off x="1371600" y="18057406"/>
              <a:ext cx="9471025" cy="487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80709" tIns="240355" rIns="480709" bIns="240355"/>
            <a:lstStyle/>
            <a:p>
              <a:pPr defTabSz="3433124">
                <a:spcBef>
                  <a:spcPct val="20000"/>
                </a:spcBef>
              </a:pPr>
              <a:r>
                <a:rPr lang="en-US" sz="2000" b="1" noProof="1">
                  <a:solidFill>
                    <a:srgbClr val="B71234"/>
                  </a:solidFill>
                </a:rPr>
                <a:t>Setting</a:t>
              </a:r>
            </a:p>
            <a:p>
              <a:pPr marL="244899" indent="-244899" defTabSz="3433124">
                <a:spcBef>
                  <a:spcPct val="20000"/>
                </a:spcBef>
                <a:buFont typeface="Arial"/>
                <a:buChar char="•"/>
              </a:pPr>
              <a:r>
                <a:rPr lang="en-US" sz="1600" dirty="0" smtClean="0"/>
                <a:t>An adolescent medicine primary care clinic within Cincinnati Children’s Hospital and a pediatric primary care center in association with Cincinnati Children’s Hospital. </a:t>
              </a:r>
            </a:p>
            <a:p>
              <a:pPr marL="244899" indent="-244899" defTabSz="3433124">
                <a:spcBef>
                  <a:spcPct val="20000"/>
                </a:spcBef>
                <a:buFont typeface="Arial"/>
                <a:buChar char="•"/>
              </a:pPr>
              <a:r>
                <a:rPr lang="en-US" sz="1600" dirty="0" smtClean="0"/>
                <a:t>Surveys were filled out by participants before and after clinic visits to determine levels of knowledge and the amount of decision conflict, based on a scale, before and after use of the Vaccination Information Sheet (VIS) and/or the decision aid. Participants could also comment on the experience and the quality of the decision aid versus the VIS</a:t>
              </a:r>
            </a:p>
            <a:p>
              <a:pPr defTabSz="3433124">
                <a:spcBef>
                  <a:spcPct val="20000"/>
                </a:spcBef>
              </a:pPr>
              <a:r>
                <a:rPr lang="en-US" sz="2000" b="1" dirty="0">
                  <a:solidFill>
                    <a:srgbClr val="B71234"/>
                  </a:solidFill>
                </a:rPr>
                <a:t>Subjects</a:t>
              </a:r>
              <a:endParaRPr lang="en-US" sz="2000" dirty="0">
                <a:solidFill>
                  <a:srgbClr val="B71234"/>
                </a:solidFill>
              </a:endParaRPr>
            </a:p>
            <a:p>
              <a:pPr marL="244899" indent="-244899" defTabSz="3433124">
                <a:spcBef>
                  <a:spcPct val="20000"/>
                </a:spcBef>
                <a:buFont typeface="Arial"/>
                <a:buChar char="•"/>
              </a:pPr>
              <a:r>
                <a:rPr lang="en-US" sz="1600" dirty="0" smtClean="0"/>
                <a:t>Female adolescents: ages 10-17</a:t>
              </a:r>
            </a:p>
            <a:p>
              <a:pPr marL="244899" indent="-244899" defTabSz="3433124">
                <a:spcBef>
                  <a:spcPct val="20000"/>
                </a:spcBef>
                <a:buFont typeface="Arial"/>
                <a:buChar char="•"/>
              </a:pPr>
              <a:r>
                <a:rPr lang="en-US" sz="1600" dirty="0" smtClean="0"/>
                <a:t>One parent for each adolescent</a:t>
              </a:r>
            </a:p>
            <a:p>
              <a:pPr marL="244899" indent="-244899" defTabSz="3433124">
                <a:spcBef>
                  <a:spcPct val="20000"/>
                </a:spcBef>
                <a:buFont typeface="Arial"/>
                <a:buChar char="•"/>
              </a:pPr>
              <a:r>
                <a:rPr lang="en-US" sz="1600" dirty="0" smtClean="0"/>
                <a:t>Subjects must have no prior history of HPV vaccination</a:t>
              </a:r>
            </a:p>
            <a:p>
              <a:pPr marL="244899" indent="-244899" defTabSz="3433124">
                <a:spcBef>
                  <a:spcPct val="20000"/>
                </a:spcBef>
                <a:buFont typeface="Arial"/>
                <a:buChar char="•"/>
              </a:pPr>
              <a:r>
                <a:rPr lang="en-US" sz="1600" dirty="0" smtClean="0"/>
                <a:t>Chart reviews of patients in the same age range with the same requirements to serve as a control population</a:t>
              </a:r>
            </a:p>
            <a:p>
              <a:pPr defTabSz="3433124">
                <a:spcBef>
                  <a:spcPct val="20000"/>
                </a:spcBef>
              </a:pPr>
              <a:r>
                <a:rPr lang="en-US" sz="2000" b="1" dirty="0">
                  <a:solidFill>
                    <a:srgbClr val="B71234"/>
                  </a:solidFill>
                </a:rPr>
                <a:t>Phases</a:t>
              </a:r>
            </a:p>
            <a:p>
              <a:pPr defTabSz="3433124">
                <a:spcBef>
                  <a:spcPct val="20000"/>
                </a:spcBef>
              </a:pPr>
              <a:r>
                <a:rPr lang="en-US" sz="1600" u="sng" dirty="0" smtClean="0"/>
                <a:t>Phase 1</a:t>
              </a:r>
              <a:r>
                <a:rPr lang="en-US" sz="1600" dirty="0" smtClean="0"/>
                <a:t>: Measure the effect of the administration of the VIS on the rates of vaccine administration and changes in decisional conflict and knowledge</a:t>
              </a:r>
            </a:p>
            <a:p>
              <a:pPr defTabSz="3433124">
                <a:spcBef>
                  <a:spcPct val="20000"/>
                </a:spcBef>
              </a:pPr>
              <a:r>
                <a:rPr lang="en-US" sz="1600" u="sng" dirty="0" smtClean="0"/>
                <a:t>Phase 2</a:t>
              </a:r>
              <a:r>
                <a:rPr lang="en-US" sz="1600" dirty="0" smtClean="0"/>
                <a:t>: Measure the effect of the developed decision aid versus VIS in the categories listed above</a:t>
              </a:r>
            </a:p>
            <a:p>
              <a:pPr defTabSz="3433124">
                <a:spcBef>
                  <a:spcPct val="20000"/>
                </a:spcBef>
              </a:pPr>
              <a:r>
                <a:rPr lang="en-US" sz="1600" u="sng" dirty="0" smtClean="0"/>
                <a:t>Chart Review Controls</a:t>
              </a:r>
              <a:r>
                <a:rPr lang="en-US" sz="1600" dirty="0" smtClean="0"/>
                <a:t>: These will be chosen from the same facilities that </a:t>
              </a:r>
              <a:r>
                <a:rPr lang="en-US" sz="1600" dirty="0" smtClean="0"/>
                <a:t>the </a:t>
              </a:r>
              <a:r>
                <a:rPr lang="en-US" sz="1600" dirty="0" smtClean="0"/>
                <a:t>study is taking place in and will be chosen from a population of the same age that is seen for a clinic visit. These controls serve as a comparison of vaccination uptake in a population of adolescent girls who have not participated in the study</a:t>
              </a:r>
            </a:p>
            <a:p>
              <a:pPr defTabSz="3433124">
                <a:spcBef>
                  <a:spcPct val="20000"/>
                </a:spcBef>
              </a:pPr>
              <a:r>
                <a:rPr lang="en-US" sz="1600" u="sng" dirty="0" smtClean="0"/>
                <a:t>Clinician Surveys</a:t>
              </a:r>
              <a:r>
                <a:rPr lang="en-US" sz="1600" dirty="0" smtClean="0"/>
                <a:t>: Clinicians were given surveys following appointments with study participants and were asked to evaluate the decision aid and its role in the appointment. </a:t>
              </a:r>
              <a:endParaRPr lang="en-US" sz="1600" u="sng" dirty="0" smtClean="0"/>
            </a:p>
          </p:txBody>
        </p:sp>
        <p:sp>
          <p:nvSpPr>
            <p:cNvPr id="2075" name="Rectangle 2"/>
            <p:cNvSpPr>
              <a:spLocks noChangeArrowheads="1"/>
            </p:cNvSpPr>
            <p:nvPr/>
          </p:nvSpPr>
          <p:spPr bwMode="auto">
            <a:xfrm>
              <a:off x="1371600" y="17522346"/>
              <a:ext cx="9471025" cy="9144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480709" tIns="240355" rIns="480709" bIns="240355" anchor="ctr"/>
            <a:lstStyle/>
            <a:p>
              <a:pPr defTabSz="3433124"/>
              <a:r>
                <a:rPr lang="en-US" sz="2400" b="1" dirty="0"/>
                <a:t>Methods</a:t>
              </a:r>
              <a:endParaRPr lang="en-US" sz="2400" b="1" dirty="0"/>
            </a:p>
          </p:txBody>
        </p:sp>
      </p:grpSp>
      <p:sp>
        <p:nvSpPr>
          <p:cNvPr id="2079" name="Rectangle 33"/>
          <p:cNvSpPr>
            <a:spLocks noChangeArrowheads="1"/>
          </p:cNvSpPr>
          <p:nvPr/>
        </p:nvSpPr>
        <p:spPr bwMode="auto">
          <a:xfrm>
            <a:off x="14401800" y="2209800"/>
            <a:ext cx="16516350" cy="9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65306" tIns="32653" rIns="65306" bIns="32653">
            <a:spAutoFit/>
          </a:bodyPr>
          <a:lstStyle/>
          <a:p>
            <a:pPr>
              <a:lnSpc>
                <a:spcPct val="80000"/>
              </a:lnSpc>
              <a:spcBef>
                <a:spcPct val="50000"/>
              </a:spcBef>
            </a:pPr>
            <a:r>
              <a:rPr lang="en-US" sz="2100" noProof="1">
                <a:solidFill>
                  <a:schemeClr val="bg1"/>
                </a:solidFill>
              </a:rPr>
              <a:t>Anuja Kapil, Anna Heeman, Lea Widdice, MD.</a:t>
            </a:r>
          </a:p>
          <a:p>
            <a:pPr>
              <a:lnSpc>
                <a:spcPct val="80000"/>
              </a:lnSpc>
              <a:spcBef>
                <a:spcPct val="50000"/>
              </a:spcBef>
            </a:pPr>
            <a:r>
              <a:rPr lang="en-US" sz="2100" noProof="1">
                <a:solidFill>
                  <a:schemeClr val="bg1"/>
                </a:solidFill>
              </a:rPr>
              <a:t>Division of Adolescent Medicine, Cincinnati Children’s Hospital Medical Center, University of Cincinnati College of Medicine</a:t>
            </a:r>
            <a:endParaRPr lang="en-US" sz="2100" dirty="0">
              <a:solidFill>
                <a:schemeClr val="bg1"/>
              </a:solidFill>
            </a:endParaRPr>
          </a:p>
          <a:p>
            <a:pPr>
              <a:lnSpc>
                <a:spcPct val="80000"/>
              </a:lnSpc>
            </a:pPr>
            <a:endParaRPr lang="en-US" dirty="0"/>
          </a:p>
        </p:txBody>
      </p:sp>
      <p:sp>
        <p:nvSpPr>
          <p:cNvPr id="2082" name="Rectangle 3"/>
          <p:cNvSpPr>
            <a:spLocks noChangeArrowheads="1"/>
          </p:cNvSpPr>
          <p:nvPr/>
        </p:nvSpPr>
        <p:spPr bwMode="auto">
          <a:xfrm>
            <a:off x="24835248" y="4648200"/>
            <a:ext cx="7103269" cy="482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43322" tIns="171662" rIns="343322" bIns="171662"/>
          <a:lstStyle/>
          <a:p>
            <a:pPr defTabSz="3433124">
              <a:spcBef>
                <a:spcPct val="20000"/>
              </a:spcBef>
            </a:pPr>
            <a:r>
              <a:rPr lang="en-US" sz="2000" b="1" noProof="1">
                <a:solidFill>
                  <a:srgbClr val="B71234"/>
                </a:solidFill>
              </a:rPr>
              <a:t>Vaccination Initiation</a:t>
            </a:r>
          </a:p>
          <a:p>
            <a:pPr marL="244899" indent="-244899" defTabSz="3433124">
              <a:spcBef>
                <a:spcPct val="20000"/>
              </a:spcBef>
              <a:buFont typeface="Arial"/>
              <a:buChar char="•"/>
            </a:pPr>
            <a:r>
              <a:rPr lang="en-US" sz="1600" noProof="1" smtClean="0">
                <a:solidFill>
                  <a:srgbClr val="000000"/>
                </a:solidFill>
              </a:rPr>
              <a:t>Vaccination initiation did not increase in either phase compared to the chart review control population. </a:t>
            </a:r>
          </a:p>
          <a:p>
            <a:pPr marL="244899" indent="-244899" defTabSz="3433124">
              <a:spcBef>
                <a:spcPct val="20000"/>
              </a:spcBef>
              <a:buFont typeface="Arial"/>
              <a:buChar char="•"/>
            </a:pPr>
            <a:r>
              <a:rPr lang="en-US" sz="1600" noProof="1" smtClean="0">
                <a:solidFill>
                  <a:srgbClr val="000000"/>
                </a:solidFill>
              </a:rPr>
              <a:t>This could be due to several factors including potential variability in the chart review population and the presence of a small sample size for the study population, including children who are 10-11 and whose parents may not yet be considering this type of </a:t>
            </a:r>
            <a:r>
              <a:rPr lang="en-US" sz="1600" noProof="1" smtClean="0">
                <a:solidFill>
                  <a:srgbClr val="000000"/>
                </a:solidFill>
              </a:rPr>
              <a:t>vaccination</a:t>
            </a:r>
          </a:p>
          <a:p>
            <a:pPr defTabSz="3433124">
              <a:spcBef>
                <a:spcPct val="20000"/>
              </a:spcBef>
            </a:pPr>
            <a:endParaRPr lang="en-US" sz="1600" noProof="1" smtClean="0">
              <a:solidFill>
                <a:srgbClr val="000000"/>
              </a:solidFill>
            </a:endParaRPr>
          </a:p>
          <a:p>
            <a:pPr defTabSz="3433124">
              <a:spcBef>
                <a:spcPct val="20000"/>
              </a:spcBef>
            </a:pPr>
            <a:endParaRPr lang="en-US" sz="600" b="1" noProof="1">
              <a:solidFill>
                <a:srgbClr val="B71234"/>
              </a:solidFill>
            </a:endParaRPr>
          </a:p>
          <a:p>
            <a:pPr defTabSz="3433124">
              <a:spcBef>
                <a:spcPct val="20000"/>
              </a:spcBef>
            </a:pPr>
            <a:r>
              <a:rPr lang="en-US" sz="2000" b="1" noProof="1">
                <a:solidFill>
                  <a:srgbClr val="B71234"/>
                </a:solidFill>
              </a:rPr>
              <a:t>Parent Results</a:t>
            </a:r>
          </a:p>
          <a:p>
            <a:pPr marL="326532" indent="-326532" defTabSz="3433124">
              <a:spcBef>
                <a:spcPct val="20000"/>
              </a:spcBef>
              <a:buFont typeface="Arial"/>
              <a:buChar char="•"/>
            </a:pPr>
            <a:r>
              <a:rPr lang="en-US" sz="1600" noProof="1" smtClean="0">
                <a:solidFill>
                  <a:srgbClr val="000000"/>
                </a:solidFill>
              </a:rPr>
              <a:t>In both use of the VIS alone and use of the VIS and decision aid together, there were significant changes in decisional conflict (p=0.012, p=0.000) and knowledge (p=0.034, p=0.000</a:t>
            </a:r>
            <a:r>
              <a:rPr lang="en-US" sz="1600" noProof="1" smtClean="0">
                <a:solidFill>
                  <a:srgbClr val="000000"/>
                </a:solidFill>
              </a:rPr>
              <a:t>)</a:t>
            </a:r>
          </a:p>
          <a:p>
            <a:pPr defTabSz="3433124">
              <a:spcBef>
                <a:spcPct val="20000"/>
              </a:spcBef>
            </a:pPr>
            <a:endParaRPr lang="en-US" sz="1600" noProof="1" smtClean="0">
              <a:solidFill>
                <a:srgbClr val="000000"/>
              </a:solidFill>
            </a:endParaRPr>
          </a:p>
          <a:p>
            <a:pPr defTabSz="3433124">
              <a:spcBef>
                <a:spcPct val="20000"/>
              </a:spcBef>
            </a:pPr>
            <a:endParaRPr lang="en-US" sz="600" b="1" noProof="1">
              <a:solidFill>
                <a:srgbClr val="B71234"/>
              </a:solidFill>
            </a:endParaRPr>
          </a:p>
          <a:p>
            <a:pPr defTabSz="3433124">
              <a:spcBef>
                <a:spcPct val="20000"/>
              </a:spcBef>
            </a:pPr>
            <a:r>
              <a:rPr lang="en-US" sz="2000" b="1" noProof="1">
                <a:solidFill>
                  <a:srgbClr val="B71234"/>
                </a:solidFill>
              </a:rPr>
              <a:t>Adolescent Results</a:t>
            </a:r>
          </a:p>
          <a:p>
            <a:pPr marL="244899" indent="-244899" defTabSz="3433124">
              <a:spcBef>
                <a:spcPct val="20000"/>
              </a:spcBef>
              <a:buFont typeface="Arial"/>
              <a:buChar char="•"/>
            </a:pPr>
            <a:r>
              <a:rPr lang="en-US" sz="1600" noProof="1" smtClean="0">
                <a:solidFill>
                  <a:srgbClr val="000000"/>
                </a:solidFill>
              </a:rPr>
              <a:t>In use of the VIS alone and the VIS and decision aid together, there were significant increases in knowledge (p=0.037 and p=0.000)</a:t>
            </a:r>
          </a:p>
          <a:p>
            <a:pPr marL="244899" indent="-244899" defTabSz="3433124">
              <a:spcBef>
                <a:spcPct val="20000"/>
              </a:spcBef>
              <a:buFont typeface="Arial"/>
              <a:buChar char="•"/>
            </a:pPr>
            <a:r>
              <a:rPr lang="en-US" sz="1600" noProof="1" smtClean="0">
                <a:solidFill>
                  <a:srgbClr val="000000"/>
                </a:solidFill>
              </a:rPr>
              <a:t>There was a significant reduction in decisional conflict with use of the VIS and decision aid together (p=0.034), but not with use of the VIS alone (p=0.074)</a:t>
            </a:r>
            <a:endParaRPr lang="en-US" sz="1600" noProof="1">
              <a:solidFill>
                <a:srgbClr val="000000"/>
              </a:solidFill>
            </a:endParaRPr>
          </a:p>
          <a:p>
            <a:pPr defTabSz="3433124">
              <a:spcBef>
                <a:spcPct val="20000"/>
              </a:spcBef>
            </a:pPr>
            <a:endParaRPr lang="en-US" noProof="1" smtClean="0">
              <a:solidFill>
                <a:srgbClr val="000000"/>
              </a:solidFill>
            </a:endParaRPr>
          </a:p>
          <a:p>
            <a:pPr defTabSz="3433124">
              <a:spcBef>
                <a:spcPct val="20000"/>
              </a:spcBef>
            </a:pPr>
            <a:endParaRPr lang="en-US" noProof="1" smtClean="0">
              <a:solidFill>
                <a:srgbClr val="000000"/>
              </a:solidFill>
            </a:endParaRPr>
          </a:p>
          <a:p>
            <a:pPr marL="244899" indent="-244899" defTabSz="3433124">
              <a:spcBef>
                <a:spcPct val="20000"/>
              </a:spcBef>
              <a:buFont typeface="Arial"/>
              <a:buChar char="•"/>
            </a:pPr>
            <a:endParaRPr noProof="1"/>
          </a:p>
        </p:txBody>
      </p:sp>
      <p:sp>
        <p:nvSpPr>
          <p:cNvPr id="3" name="TextBox 2"/>
          <p:cNvSpPr txBox="1"/>
          <p:nvPr/>
        </p:nvSpPr>
        <p:spPr>
          <a:xfrm>
            <a:off x="20336242" y="2264943"/>
            <a:ext cx="131888" cy="327554"/>
          </a:xfrm>
          <a:prstGeom prst="rect">
            <a:avLst/>
          </a:prstGeom>
          <a:noFill/>
        </p:spPr>
        <p:txBody>
          <a:bodyPr wrap="none" lIns="65306" tIns="32653" rIns="65306" bIns="32653" rtlCol="0">
            <a:spAutoFit/>
          </a:bodyPr>
          <a:lstStyle/>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144812938"/>
              </p:ext>
            </p:extLst>
          </p:nvPr>
        </p:nvGraphicFramePr>
        <p:xfrm>
          <a:off x="9258300" y="4673600"/>
          <a:ext cx="6343651" cy="3527721"/>
        </p:xfrm>
        <a:graphic>
          <a:graphicData uri="http://schemas.openxmlformats.org/drawingml/2006/table">
            <a:tbl>
              <a:tblPr firstRow="1" firstCol="1" bandRow="1">
                <a:tableStyleId>{2D5ABB26-0587-4C30-8999-92F81FD0307C}</a:tableStyleId>
              </a:tblPr>
              <a:tblGrid>
                <a:gridCol w="742950"/>
                <a:gridCol w="1085850"/>
                <a:gridCol w="971550"/>
                <a:gridCol w="1085850"/>
                <a:gridCol w="1226117"/>
                <a:gridCol w="1231334"/>
              </a:tblGrid>
              <a:tr h="463521">
                <a:tc gridSpan="6">
                  <a:txBody>
                    <a:bodyPr/>
                    <a:lstStyle/>
                    <a:p>
                      <a:r>
                        <a:rPr lang="en-US" sz="1200" kern="1200" dirty="0" smtClean="0">
                          <a:solidFill>
                            <a:schemeClr val="tx1"/>
                          </a:solidFill>
                          <a:effectLst/>
                          <a:latin typeface="+mn-lt"/>
                          <a:ea typeface="+mn-ea"/>
                          <a:cs typeface="+mn-cs"/>
                        </a:rPr>
                        <a:t>Number of patients/parents to enroll and number of medical records to review in each phase</a:t>
                      </a:r>
                      <a:r>
                        <a:rPr lang="en-US" sz="1200" dirty="0" smtClean="0">
                          <a:effectLst/>
                        </a:rPr>
                        <a:t> </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42920">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t>Phase 1</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t>Phase 2</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92480">
                <a:tc>
                  <a:txBody>
                    <a:bodyPr/>
                    <a:lstStyle/>
                    <a:p>
                      <a:r>
                        <a:rPr lang="en-US" sz="1200" b="1" dirty="0" smtClean="0"/>
                        <a:t>Setting</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VIS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Chart Review Control (CR)</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VIS</a:t>
                      </a:r>
                      <a:r>
                        <a:rPr lang="en-US" sz="1200" baseline="0" dirty="0" smtClean="0"/>
                        <a:t> and </a:t>
                      </a:r>
                      <a:r>
                        <a:rPr lang="en-US" sz="1200" dirty="0" smtClean="0"/>
                        <a:t>decisio</a:t>
                      </a:r>
                      <a:r>
                        <a:rPr lang="en-US" sz="1200" baseline="0" dirty="0" smtClean="0"/>
                        <a:t>n aid</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Chart Review</a:t>
                      </a:r>
                      <a:r>
                        <a:rPr lang="en-US" sz="1200" baseline="0" dirty="0" smtClean="0"/>
                        <a:t> Control (CR)</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t>Total</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09600">
                <a:tc>
                  <a:txBody>
                    <a:bodyPr/>
                    <a:lstStyle/>
                    <a:p>
                      <a:r>
                        <a:rPr lang="en-US" sz="1200" dirty="0" smtClean="0"/>
                        <a:t>THC</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 parents</a:t>
                      </a:r>
                    </a:p>
                    <a:p>
                      <a:r>
                        <a:rPr lang="en-US" sz="1200" dirty="0" smtClean="0"/>
                        <a:t>3</a:t>
                      </a:r>
                      <a:r>
                        <a:rPr lang="en-US" sz="1200" baseline="0" dirty="0" smtClean="0"/>
                        <a:t> patients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6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9 parents</a:t>
                      </a:r>
                    </a:p>
                    <a:p>
                      <a:r>
                        <a:rPr lang="en-US" sz="1200" dirty="0" smtClean="0"/>
                        <a:t>9</a:t>
                      </a:r>
                      <a:r>
                        <a:rPr lang="en-US" sz="1200" baseline="0" dirty="0" smtClean="0"/>
                        <a:t> patients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18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9 parents</a:t>
                      </a:r>
                    </a:p>
                    <a:p>
                      <a:r>
                        <a:rPr lang="en-US" sz="1200" dirty="0" smtClean="0"/>
                        <a:t>12 patients</a:t>
                      </a:r>
                    </a:p>
                    <a:p>
                      <a:r>
                        <a:rPr lang="en-US" sz="1200" dirty="0" smtClean="0"/>
                        <a:t>24</a:t>
                      </a:r>
                      <a:r>
                        <a:rPr lang="en-US" sz="1200" baseline="0" dirty="0" smtClean="0"/>
                        <a:t>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09600">
                <a:tc>
                  <a:txBody>
                    <a:bodyPr/>
                    <a:lstStyle/>
                    <a:p>
                      <a:r>
                        <a:rPr lang="en-US" sz="1200" dirty="0" smtClean="0"/>
                        <a:t>PPC</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12 parents</a:t>
                      </a:r>
                    </a:p>
                    <a:p>
                      <a:r>
                        <a:rPr lang="en-US" sz="1200" dirty="0" smtClean="0"/>
                        <a:t>12 patients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24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10 parents</a:t>
                      </a:r>
                    </a:p>
                    <a:p>
                      <a:r>
                        <a:rPr lang="en-US" sz="1200" dirty="0" smtClean="0"/>
                        <a:t>9 patients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19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22 parents</a:t>
                      </a:r>
                    </a:p>
                    <a:p>
                      <a:r>
                        <a:rPr lang="en-US" sz="1200" dirty="0" smtClean="0"/>
                        <a:t>21 patients</a:t>
                      </a:r>
                    </a:p>
                    <a:p>
                      <a:r>
                        <a:rPr lang="en-US" sz="1200" dirty="0" smtClean="0"/>
                        <a:t>43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09600">
                <a:tc>
                  <a:txBody>
                    <a:bodyPr/>
                    <a:lstStyle/>
                    <a:p>
                      <a:r>
                        <a:rPr lang="en-US" sz="1200" b="1" dirty="0" smtClean="0"/>
                        <a:t>Total</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15 parents</a:t>
                      </a:r>
                    </a:p>
                    <a:p>
                      <a:r>
                        <a:rPr lang="en-US" sz="1200" dirty="0" smtClean="0"/>
                        <a:t>15</a:t>
                      </a:r>
                      <a:r>
                        <a:rPr lang="en-US" sz="1200" baseline="0" dirty="0" smtClean="0"/>
                        <a:t> patients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30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19 parents</a:t>
                      </a:r>
                    </a:p>
                    <a:p>
                      <a:r>
                        <a:rPr lang="en-US" sz="1200" dirty="0" smtClean="0"/>
                        <a:t>18 patients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37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34 parents</a:t>
                      </a:r>
                    </a:p>
                    <a:p>
                      <a:r>
                        <a:rPr lang="en-US" sz="1200" dirty="0" smtClean="0"/>
                        <a:t>33 patients</a:t>
                      </a:r>
                    </a:p>
                    <a:p>
                      <a:r>
                        <a:rPr lang="en-US" sz="1200" dirty="0" smtClean="0"/>
                        <a:t>67 records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9" name="TextBox 8"/>
          <p:cNvSpPr txBox="1"/>
          <p:nvPr/>
        </p:nvSpPr>
        <p:spPr>
          <a:xfrm>
            <a:off x="9201150" y="8227616"/>
            <a:ext cx="6686550" cy="219832"/>
          </a:xfrm>
          <a:prstGeom prst="rect">
            <a:avLst/>
          </a:prstGeom>
          <a:noFill/>
        </p:spPr>
        <p:txBody>
          <a:bodyPr wrap="square" lIns="65306" tIns="32653" rIns="65306" bIns="32653" rtlCol="0">
            <a:spAutoFit/>
          </a:bodyPr>
          <a:lstStyle/>
          <a:p>
            <a:r>
              <a:rPr lang="en-US" sz="1000" dirty="0"/>
              <a:t>Note: THC: Teen Health Center, PPC: Pediatric Primary Care, VIS: Vaccination Information Sheet</a:t>
            </a:r>
            <a:endParaRPr lang="en-US" sz="1000" dirty="0"/>
          </a:p>
        </p:txBody>
      </p:sp>
      <p:sp>
        <p:nvSpPr>
          <p:cNvPr id="45" name="Rectangle 2"/>
          <p:cNvSpPr>
            <a:spLocks noChangeArrowheads="1"/>
          </p:cNvSpPr>
          <p:nvPr/>
        </p:nvSpPr>
        <p:spPr bwMode="auto">
          <a:xfrm>
            <a:off x="24844771" y="18819284"/>
            <a:ext cx="7102079" cy="1291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43322" tIns="171662" rIns="343322" bIns="171662" anchor="ctr"/>
          <a:lstStyle/>
          <a:p>
            <a:pPr defTabSz="3433124"/>
            <a:r>
              <a:rPr lang="en-US" sz="2000" b="1" dirty="0">
                <a:solidFill>
                  <a:srgbClr val="B71234"/>
                </a:solidFill>
              </a:rPr>
              <a:t>Contact Information</a:t>
            </a:r>
            <a:endParaRPr lang="en-US" sz="2000" b="1" dirty="0">
              <a:solidFill>
                <a:srgbClr val="B71234"/>
              </a:solidFill>
            </a:endParaRPr>
          </a:p>
        </p:txBody>
      </p:sp>
      <p:grpSp>
        <p:nvGrpSpPr>
          <p:cNvPr id="13" name="Group 12"/>
          <p:cNvGrpSpPr/>
          <p:nvPr/>
        </p:nvGrpSpPr>
        <p:grpSpPr>
          <a:xfrm>
            <a:off x="24745951" y="18084800"/>
            <a:ext cx="7346156" cy="2540000"/>
            <a:chOff x="32983488" y="26746200"/>
            <a:chExt cx="9794875" cy="3581400"/>
          </a:xfrm>
        </p:grpSpPr>
        <p:sp>
          <p:nvSpPr>
            <p:cNvPr id="2069" name="Rectangle 23"/>
            <p:cNvSpPr>
              <a:spLocks noChangeArrowheads="1"/>
            </p:cNvSpPr>
            <p:nvPr/>
          </p:nvSpPr>
          <p:spPr bwMode="auto">
            <a:xfrm>
              <a:off x="32983488" y="26746200"/>
              <a:ext cx="9794875" cy="3581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70" name="Rectangle 2"/>
            <p:cNvSpPr>
              <a:spLocks noChangeArrowheads="1"/>
            </p:cNvSpPr>
            <p:nvPr/>
          </p:nvSpPr>
          <p:spPr bwMode="auto">
            <a:xfrm>
              <a:off x="33112075" y="27238325"/>
              <a:ext cx="9469438" cy="193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80709" tIns="240355" rIns="480709" bIns="240355" anchor="ctr"/>
            <a:lstStyle/>
            <a:p>
              <a:pPr defTabSz="3433124"/>
              <a:r>
                <a:rPr lang="en-US" sz="2000" b="1" dirty="0" smtClean="0">
                  <a:solidFill>
                    <a:srgbClr val="B71234"/>
                  </a:solidFill>
                </a:rPr>
                <a:t>Source </a:t>
              </a:r>
              <a:r>
                <a:rPr lang="en-US" sz="2000" b="1" dirty="0">
                  <a:solidFill>
                    <a:srgbClr val="B71234"/>
                  </a:solidFill>
                </a:rPr>
                <a:t>of Support</a:t>
              </a:r>
              <a:endParaRPr lang="en-US" sz="2000" b="1" dirty="0">
                <a:solidFill>
                  <a:srgbClr val="B71234"/>
                </a:solidFill>
              </a:endParaRPr>
            </a:p>
          </p:txBody>
        </p:sp>
        <p:sp>
          <p:nvSpPr>
            <p:cNvPr id="2078" name="Rectangle 3"/>
            <p:cNvSpPr>
              <a:spLocks noChangeArrowheads="1"/>
            </p:cNvSpPr>
            <p:nvPr/>
          </p:nvSpPr>
          <p:spPr bwMode="auto">
            <a:xfrm>
              <a:off x="33113663" y="27508200"/>
              <a:ext cx="9471025"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80709" tIns="240355" rIns="480709" bIns="240355"/>
            <a:lstStyle/>
            <a:p>
              <a:pPr defTabSz="3433124">
                <a:spcBef>
                  <a:spcPct val="20000"/>
                </a:spcBef>
              </a:pPr>
              <a:r>
                <a:rPr lang="en-US" sz="1600" dirty="0" smtClean="0"/>
                <a:t>Medical Student Scholars in Pediatrics Program</a:t>
              </a:r>
              <a:endParaRPr lang="en-US" sz="1600" dirty="0"/>
            </a:p>
          </p:txBody>
        </p:sp>
        <p:sp>
          <p:nvSpPr>
            <p:cNvPr id="46" name="Rectangle 3"/>
            <p:cNvSpPr>
              <a:spLocks noChangeArrowheads="1"/>
            </p:cNvSpPr>
            <p:nvPr/>
          </p:nvSpPr>
          <p:spPr bwMode="auto">
            <a:xfrm>
              <a:off x="33147000" y="28041600"/>
              <a:ext cx="94710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80709" tIns="240355" rIns="480709" bIns="240355"/>
            <a:lstStyle/>
            <a:p>
              <a:pPr defTabSz="3433124">
                <a:spcBef>
                  <a:spcPct val="20000"/>
                </a:spcBef>
              </a:pPr>
              <a:r>
                <a:rPr lang="en-US" sz="2000" b="1" dirty="0">
                  <a:solidFill>
                    <a:srgbClr val="B71234"/>
                  </a:solidFill>
                </a:rPr>
                <a:t>Contact Information</a:t>
              </a:r>
              <a:endParaRPr lang="en-US" sz="2000" dirty="0"/>
            </a:p>
            <a:p>
              <a:pPr defTabSz="3433124">
                <a:spcBef>
                  <a:spcPct val="20000"/>
                </a:spcBef>
              </a:pPr>
              <a:r>
                <a:rPr lang="en-US" sz="1600" dirty="0" smtClean="0"/>
                <a:t>Anuja Kapil- </a:t>
              </a:r>
              <a:r>
                <a:rPr lang="en-US" sz="1600" dirty="0" smtClean="0">
                  <a:hlinkClick r:id="rId2"/>
                </a:rPr>
                <a:t>kapilaa@mail.uc.edu</a:t>
              </a:r>
              <a:endParaRPr lang="en-US" sz="1600" dirty="0" smtClean="0"/>
            </a:p>
            <a:p>
              <a:pPr defTabSz="3433124">
                <a:spcBef>
                  <a:spcPct val="20000"/>
                </a:spcBef>
              </a:pPr>
              <a:r>
                <a:rPr lang="en-US" sz="1600" dirty="0" smtClean="0"/>
                <a:t>Lea </a:t>
              </a:r>
              <a:r>
                <a:rPr lang="en-US" sz="1600" dirty="0" err="1" smtClean="0"/>
                <a:t>Widdice</a:t>
              </a:r>
              <a:r>
                <a:rPr lang="en-US" sz="1600" dirty="0" smtClean="0"/>
                <a:t>, MD- </a:t>
              </a:r>
              <a:r>
                <a:rPr lang="en-US" sz="1600" dirty="0" smtClean="0">
                  <a:hlinkClick r:id="rId3"/>
                </a:rPr>
                <a:t>lea.widdice@cchmc.org</a:t>
              </a:r>
              <a:endParaRPr lang="en-US" sz="1600" dirty="0" smtClean="0"/>
            </a:p>
            <a:p>
              <a:pPr defTabSz="3433124">
                <a:spcBef>
                  <a:spcPct val="20000"/>
                </a:spcBef>
              </a:pPr>
              <a:endParaRPr lang="en-US" dirty="0"/>
            </a:p>
          </p:txBody>
        </p:sp>
      </p:grpSp>
      <p:graphicFrame>
        <p:nvGraphicFramePr>
          <p:cNvPr id="12" name="Table 11"/>
          <p:cNvGraphicFramePr>
            <a:graphicFrameLocks noGrp="1"/>
          </p:cNvGraphicFramePr>
          <p:nvPr>
            <p:extLst>
              <p:ext uri="{D42A27DB-BD31-4B8C-83A1-F6EECF244321}">
                <p14:modId xmlns:p14="http://schemas.microsoft.com/office/powerpoint/2010/main" val="3662323241"/>
              </p:ext>
            </p:extLst>
          </p:nvPr>
        </p:nvGraphicFramePr>
        <p:xfrm>
          <a:off x="9201150" y="8940800"/>
          <a:ext cx="5143500" cy="4631030"/>
        </p:xfrm>
        <a:graphic>
          <a:graphicData uri="http://schemas.openxmlformats.org/drawingml/2006/table">
            <a:tbl>
              <a:tblPr firstRow="1" bandRow="1">
                <a:tableStyleId>{F2DE63D5-997A-4646-A377-4702673A728D}</a:tableStyleId>
              </a:tblPr>
              <a:tblGrid>
                <a:gridCol w="3257550"/>
                <a:gridCol w="1885950"/>
              </a:tblGrid>
              <a:tr h="243840">
                <a:tc>
                  <a:txBody>
                    <a:bodyPr/>
                    <a:lstStyle/>
                    <a:p>
                      <a:r>
                        <a:rPr lang="en-US" sz="1200" b="1" dirty="0" smtClean="0">
                          <a:solidFill>
                            <a:srgbClr val="000000"/>
                          </a:solidFill>
                        </a:rPr>
                        <a:t>Age</a:t>
                      </a:r>
                      <a:r>
                        <a:rPr lang="en-US" sz="1200" b="1" baseline="0" dirty="0" smtClean="0">
                          <a:solidFill>
                            <a:srgbClr val="000000"/>
                          </a:solidFill>
                        </a:rPr>
                        <a:t> </a:t>
                      </a:r>
                      <a:r>
                        <a:rPr lang="en-US" sz="1200" b="0" baseline="0" dirty="0" smtClean="0">
                          <a:solidFill>
                            <a:srgbClr val="000000"/>
                          </a:solidFill>
                        </a:rPr>
                        <a:t>(years)</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Percent (%)</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975360">
                <a:tc>
                  <a:txBody>
                    <a:bodyPr/>
                    <a:lstStyle/>
                    <a:p>
                      <a:r>
                        <a:rPr lang="en-US" sz="1200" dirty="0" smtClean="0">
                          <a:solidFill>
                            <a:srgbClr val="000000"/>
                          </a:solidFill>
                        </a:rPr>
                        <a:t>20</a:t>
                      </a:r>
                    </a:p>
                    <a:p>
                      <a:r>
                        <a:rPr lang="en-US" sz="1200" dirty="0" smtClean="0">
                          <a:solidFill>
                            <a:srgbClr val="000000"/>
                          </a:solidFill>
                        </a:rPr>
                        <a:t>21-30</a:t>
                      </a:r>
                    </a:p>
                    <a:p>
                      <a:r>
                        <a:rPr lang="en-US" sz="1200" dirty="0" smtClean="0">
                          <a:solidFill>
                            <a:srgbClr val="000000"/>
                          </a:solidFill>
                        </a:rPr>
                        <a:t>31-40</a:t>
                      </a:r>
                    </a:p>
                    <a:p>
                      <a:r>
                        <a:rPr lang="en-US" sz="1200" dirty="0" smtClean="0">
                          <a:solidFill>
                            <a:srgbClr val="000000"/>
                          </a:solidFill>
                        </a:rPr>
                        <a:t>41-50</a:t>
                      </a:r>
                    </a:p>
                    <a:p>
                      <a:r>
                        <a:rPr lang="en-US" sz="1200" dirty="0" smtClean="0">
                          <a:solidFill>
                            <a:srgbClr val="000000"/>
                          </a:solidFill>
                        </a:rPr>
                        <a:t>51-60</a:t>
                      </a: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2.9</a:t>
                      </a:r>
                    </a:p>
                    <a:p>
                      <a:r>
                        <a:rPr lang="en-US" sz="1200" dirty="0" smtClean="0">
                          <a:solidFill>
                            <a:srgbClr val="000000"/>
                          </a:solidFill>
                        </a:rPr>
                        <a:t>14.3</a:t>
                      </a:r>
                    </a:p>
                    <a:p>
                      <a:r>
                        <a:rPr lang="en-US" sz="1200" dirty="0" smtClean="0">
                          <a:solidFill>
                            <a:srgbClr val="000000"/>
                          </a:solidFill>
                        </a:rPr>
                        <a:t>54.3</a:t>
                      </a:r>
                    </a:p>
                    <a:p>
                      <a:r>
                        <a:rPr lang="en-US" sz="1200" dirty="0" smtClean="0">
                          <a:solidFill>
                            <a:srgbClr val="000000"/>
                          </a:solidFill>
                        </a:rPr>
                        <a:t>8.6</a:t>
                      </a:r>
                    </a:p>
                    <a:p>
                      <a:r>
                        <a:rPr lang="en-US" sz="1200" dirty="0" smtClean="0">
                          <a:solidFill>
                            <a:srgbClr val="000000"/>
                          </a:solidFill>
                        </a:rPr>
                        <a:t>17.1</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43840">
                <a:tc>
                  <a:txBody>
                    <a:bodyPr/>
                    <a:lstStyle/>
                    <a:p>
                      <a:r>
                        <a:rPr lang="en-US" sz="1200" b="1" dirty="0" smtClean="0">
                          <a:solidFill>
                            <a:srgbClr val="000000"/>
                          </a:solidFill>
                        </a:rPr>
                        <a:t>Race</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26720">
                <a:tc>
                  <a:txBody>
                    <a:bodyPr/>
                    <a:lstStyle/>
                    <a:p>
                      <a:r>
                        <a:rPr lang="en-US" sz="1200" dirty="0" smtClean="0">
                          <a:solidFill>
                            <a:srgbClr val="000000"/>
                          </a:solidFill>
                        </a:rPr>
                        <a:t>Black</a:t>
                      </a:r>
                      <a:r>
                        <a:rPr lang="en-US" sz="1200" baseline="0" dirty="0" smtClean="0">
                          <a:solidFill>
                            <a:srgbClr val="000000"/>
                          </a:solidFill>
                        </a:rPr>
                        <a:t> or African American</a:t>
                      </a:r>
                    </a:p>
                    <a:p>
                      <a:r>
                        <a:rPr lang="en-US" sz="1200" baseline="0" dirty="0" smtClean="0">
                          <a:solidFill>
                            <a:srgbClr val="000000"/>
                          </a:solidFill>
                        </a:rPr>
                        <a:t>Other</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71.5</a:t>
                      </a:r>
                    </a:p>
                    <a:p>
                      <a:r>
                        <a:rPr lang="en-US" sz="1200" dirty="0" smtClean="0">
                          <a:solidFill>
                            <a:srgbClr val="000000"/>
                          </a:solidFill>
                        </a:rPr>
                        <a:t>25.7</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5792">
                <a:tc>
                  <a:txBody>
                    <a:bodyPr/>
                    <a:lstStyle/>
                    <a:p>
                      <a:r>
                        <a:rPr lang="en-US" sz="1200" b="1" dirty="0" smtClean="0">
                          <a:solidFill>
                            <a:srgbClr val="000000"/>
                          </a:solidFill>
                        </a:rPr>
                        <a:t>Ethnicity</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a:t>
                      </a:r>
                      <a:r>
                        <a:rPr lang="en-US" sz="1200" b="1" baseline="0" dirty="0" smtClean="0">
                          <a:solidFill>
                            <a:srgbClr val="000000"/>
                          </a:solidFill>
                        </a:rPr>
                        <a: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84777">
                <a:tc>
                  <a:txBody>
                    <a:bodyPr/>
                    <a:lstStyle/>
                    <a:p>
                      <a:r>
                        <a:rPr lang="en-US" sz="1200" dirty="0" smtClean="0">
                          <a:solidFill>
                            <a:srgbClr val="000000"/>
                          </a:solidFill>
                        </a:rPr>
                        <a:t>Non-Hispanic</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100</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43840">
                <a:tc>
                  <a:txBody>
                    <a:bodyPr/>
                    <a:lstStyle/>
                    <a:p>
                      <a:r>
                        <a:rPr lang="en-US" sz="1200" b="1" dirty="0" smtClean="0">
                          <a:solidFill>
                            <a:srgbClr val="000000"/>
                          </a:solidFill>
                        </a:rPr>
                        <a:t>Gender</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65431">
                <a:tc>
                  <a:txBody>
                    <a:bodyPr/>
                    <a:lstStyle/>
                    <a:p>
                      <a:r>
                        <a:rPr lang="en-US" sz="1200" dirty="0" smtClean="0">
                          <a:solidFill>
                            <a:srgbClr val="000000"/>
                          </a:solidFill>
                        </a:rPr>
                        <a:t>Female</a:t>
                      </a:r>
                    </a:p>
                    <a:p>
                      <a:r>
                        <a:rPr lang="en-US" sz="1200" dirty="0" smtClean="0">
                          <a:solidFill>
                            <a:srgbClr val="000000"/>
                          </a:solidFill>
                        </a:rPr>
                        <a:t>Male</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91.5</a:t>
                      </a:r>
                    </a:p>
                    <a:p>
                      <a:r>
                        <a:rPr lang="en-US" sz="1200" dirty="0" smtClean="0">
                          <a:solidFill>
                            <a:srgbClr val="000000"/>
                          </a:solidFill>
                        </a:rPr>
                        <a:t>5.7</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53999">
                <a:tc>
                  <a:txBody>
                    <a:bodyPr/>
                    <a:lstStyle/>
                    <a:p>
                      <a:r>
                        <a:rPr lang="en-US" sz="1200" b="1" dirty="0" smtClean="0">
                          <a:solidFill>
                            <a:srgbClr val="000000"/>
                          </a:solidFill>
                        </a:rPr>
                        <a:t>Education</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a:t>
                      </a:r>
                      <a:r>
                        <a:rPr lang="en-US" sz="1200" b="1" baseline="0" dirty="0" smtClean="0">
                          <a:solidFill>
                            <a:srgbClr val="000000"/>
                          </a:solidFill>
                        </a:rPr>
                        <a: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65431">
                <a:tc>
                  <a:txBody>
                    <a:bodyPr/>
                    <a:lstStyle/>
                    <a:p>
                      <a:r>
                        <a:rPr lang="en-US" sz="1200" dirty="0" smtClean="0">
                          <a:solidFill>
                            <a:srgbClr val="000000"/>
                          </a:solidFill>
                        </a:rPr>
                        <a:t>High school or lower</a:t>
                      </a:r>
                    </a:p>
                    <a:p>
                      <a:r>
                        <a:rPr lang="en-US" sz="1200" dirty="0" smtClean="0">
                          <a:solidFill>
                            <a:srgbClr val="000000"/>
                          </a:solidFill>
                        </a:rPr>
                        <a:t>High</a:t>
                      </a:r>
                      <a:r>
                        <a:rPr lang="en-US" sz="1200" baseline="0" dirty="0" smtClean="0">
                          <a:solidFill>
                            <a:srgbClr val="000000"/>
                          </a:solidFill>
                        </a:rPr>
                        <a:t> school or higher</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48.6</a:t>
                      </a:r>
                    </a:p>
                    <a:p>
                      <a:r>
                        <a:rPr lang="en-US" sz="1200" dirty="0" smtClean="0">
                          <a:solidFill>
                            <a:srgbClr val="000000"/>
                          </a:solidFill>
                        </a:rPr>
                        <a:t>48.6</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96569">
                <a:tc>
                  <a:txBody>
                    <a:bodyPr/>
                    <a:lstStyle/>
                    <a:p>
                      <a:r>
                        <a:rPr lang="en-US" sz="1200" b="1" dirty="0" smtClean="0">
                          <a:solidFill>
                            <a:srgbClr val="000000"/>
                          </a:solidFill>
                        </a:rPr>
                        <a:t>Health Insurance</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a:t>
                      </a:r>
                      <a:r>
                        <a:rPr lang="en-US" sz="1200" b="1" baseline="0" dirty="0" smtClean="0">
                          <a:solidFill>
                            <a:srgbClr val="000000"/>
                          </a:solidFill>
                        </a:rPr>
                        <a: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65431">
                <a:tc>
                  <a:txBody>
                    <a:bodyPr/>
                    <a:lstStyle/>
                    <a:p>
                      <a:r>
                        <a:rPr lang="en-US" sz="1200" dirty="0" smtClean="0">
                          <a:solidFill>
                            <a:srgbClr val="000000"/>
                          </a:solidFill>
                        </a:rPr>
                        <a:t>Public</a:t>
                      </a:r>
                    </a:p>
                    <a:p>
                      <a:r>
                        <a:rPr lang="en-US" sz="1200" dirty="0" smtClean="0">
                          <a:solidFill>
                            <a:srgbClr val="000000"/>
                          </a:solidFill>
                        </a:rPr>
                        <a:t>Private</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88.6</a:t>
                      </a:r>
                    </a:p>
                    <a:p>
                      <a:r>
                        <a:rPr lang="en-US" sz="1200" dirty="0" smtClean="0">
                          <a:solidFill>
                            <a:srgbClr val="000000"/>
                          </a:solidFill>
                        </a:rPr>
                        <a:t>8.6</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48" name="Table 47"/>
          <p:cNvGraphicFramePr>
            <a:graphicFrameLocks noGrp="1"/>
          </p:cNvGraphicFramePr>
          <p:nvPr>
            <p:extLst>
              <p:ext uri="{D42A27DB-BD31-4B8C-83A1-F6EECF244321}">
                <p14:modId xmlns:p14="http://schemas.microsoft.com/office/powerpoint/2010/main" val="2819619840"/>
              </p:ext>
            </p:extLst>
          </p:nvPr>
        </p:nvGraphicFramePr>
        <p:xfrm>
          <a:off x="9201150" y="14325600"/>
          <a:ext cx="5143500" cy="2988672"/>
        </p:xfrm>
        <a:graphic>
          <a:graphicData uri="http://schemas.openxmlformats.org/drawingml/2006/table">
            <a:tbl>
              <a:tblPr firstRow="1" bandRow="1">
                <a:tableStyleId>{F2DE63D5-997A-4646-A377-4702673A728D}</a:tableStyleId>
              </a:tblPr>
              <a:tblGrid>
                <a:gridCol w="3257550"/>
                <a:gridCol w="1885950"/>
              </a:tblGrid>
              <a:tr h="243840">
                <a:tc>
                  <a:txBody>
                    <a:bodyPr/>
                    <a:lstStyle/>
                    <a:p>
                      <a:r>
                        <a:rPr lang="en-US" sz="1200" b="1" dirty="0" smtClean="0">
                          <a:solidFill>
                            <a:srgbClr val="000000"/>
                          </a:solidFill>
                        </a:rPr>
                        <a:t>Age</a:t>
                      </a:r>
                      <a:r>
                        <a:rPr lang="en-US" sz="1200" b="1" baseline="0" dirty="0" smtClean="0">
                          <a:solidFill>
                            <a:srgbClr val="000000"/>
                          </a:solidFill>
                        </a:rPr>
                        <a:t> </a:t>
                      </a:r>
                      <a:r>
                        <a:rPr lang="en-US" sz="1200" b="0" baseline="0" dirty="0" smtClean="0">
                          <a:solidFill>
                            <a:srgbClr val="000000"/>
                          </a:solidFill>
                        </a:rPr>
                        <a:t>(years)</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Percent (%)</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19760">
                <a:tc>
                  <a:txBody>
                    <a:bodyPr/>
                    <a:lstStyle/>
                    <a:p>
                      <a:r>
                        <a:rPr lang="en-US" sz="1200" dirty="0" smtClean="0">
                          <a:solidFill>
                            <a:srgbClr val="000000"/>
                          </a:solidFill>
                        </a:rPr>
                        <a:t>10</a:t>
                      </a:r>
                    </a:p>
                    <a:p>
                      <a:r>
                        <a:rPr lang="en-US" sz="1200" dirty="0" smtClean="0">
                          <a:solidFill>
                            <a:srgbClr val="000000"/>
                          </a:solidFill>
                        </a:rPr>
                        <a:t>11-12</a:t>
                      </a:r>
                    </a:p>
                    <a:p>
                      <a:r>
                        <a:rPr lang="en-US" sz="1200" dirty="0" smtClean="0">
                          <a:solidFill>
                            <a:srgbClr val="000000"/>
                          </a:solidFill>
                        </a:rPr>
                        <a:t>13-17</a:t>
                      </a: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30.3</a:t>
                      </a:r>
                    </a:p>
                    <a:p>
                      <a:r>
                        <a:rPr lang="en-US" sz="1200" dirty="0" smtClean="0">
                          <a:solidFill>
                            <a:srgbClr val="000000"/>
                          </a:solidFill>
                        </a:rPr>
                        <a:t>48.5</a:t>
                      </a:r>
                    </a:p>
                    <a:p>
                      <a:r>
                        <a:rPr lang="en-US" sz="1200" dirty="0" smtClean="0">
                          <a:solidFill>
                            <a:srgbClr val="000000"/>
                          </a:solidFill>
                        </a:rPr>
                        <a:t>21.2</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43840">
                <a:tc>
                  <a:txBody>
                    <a:bodyPr/>
                    <a:lstStyle/>
                    <a:p>
                      <a:r>
                        <a:rPr lang="en-US" sz="1200" b="1" dirty="0" smtClean="0">
                          <a:solidFill>
                            <a:srgbClr val="000000"/>
                          </a:solidFill>
                        </a:rPr>
                        <a:t>Race</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26720">
                <a:tc>
                  <a:txBody>
                    <a:bodyPr/>
                    <a:lstStyle/>
                    <a:p>
                      <a:r>
                        <a:rPr lang="en-US" sz="1200" dirty="0" smtClean="0">
                          <a:solidFill>
                            <a:srgbClr val="000000"/>
                          </a:solidFill>
                        </a:rPr>
                        <a:t>Black</a:t>
                      </a:r>
                      <a:r>
                        <a:rPr lang="en-US" sz="1200" baseline="0" dirty="0" smtClean="0">
                          <a:solidFill>
                            <a:srgbClr val="000000"/>
                          </a:solidFill>
                        </a:rPr>
                        <a:t> or African American</a:t>
                      </a:r>
                    </a:p>
                    <a:p>
                      <a:r>
                        <a:rPr lang="en-US" sz="1200" baseline="0" dirty="0" smtClean="0">
                          <a:solidFill>
                            <a:srgbClr val="000000"/>
                          </a:solidFill>
                        </a:rPr>
                        <a:t>Other</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73.0</a:t>
                      </a:r>
                    </a:p>
                    <a:p>
                      <a:r>
                        <a:rPr lang="en-US" sz="1200" dirty="0" smtClean="0">
                          <a:solidFill>
                            <a:srgbClr val="000000"/>
                          </a:solidFill>
                        </a:rPr>
                        <a:t>23.0</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5792">
                <a:tc>
                  <a:txBody>
                    <a:bodyPr/>
                    <a:lstStyle/>
                    <a:p>
                      <a:r>
                        <a:rPr lang="en-US" sz="1200" b="1" dirty="0" smtClean="0">
                          <a:solidFill>
                            <a:srgbClr val="000000"/>
                          </a:solidFill>
                        </a:rPr>
                        <a:t>Ethnicity</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a:t>
                      </a:r>
                      <a:r>
                        <a:rPr lang="en-US" sz="1200" b="1" baseline="0" dirty="0" smtClean="0">
                          <a:solidFill>
                            <a:srgbClr val="000000"/>
                          </a:solidFill>
                        </a:rPr>
                        <a: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26720">
                <a:tc>
                  <a:txBody>
                    <a:bodyPr/>
                    <a:lstStyle/>
                    <a:p>
                      <a:r>
                        <a:rPr lang="en-US" sz="1200" dirty="0" smtClean="0">
                          <a:solidFill>
                            <a:srgbClr val="000000"/>
                          </a:solidFill>
                        </a:rPr>
                        <a:t>Non-Hispanic</a:t>
                      </a:r>
                    </a:p>
                    <a:p>
                      <a:r>
                        <a:rPr lang="en-US" sz="1200" dirty="0" smtClean="0">
                          <a:solidFill>
                            <a:srgbClr val="000000"/>
                          </a:solidFill>
                        </a:rPr>
                        <a:t>Hispanic or Latina</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92.0</a:t>
                      </a:r>
                    </a:p>
                    <a:p>
                      <a:r>
                        <a:rPr lang="en-US" sz="1200" dirty="0" smtClean="0">
                          <a:solidFill>
                            <a:srgbClr val="000000"/>
                          </a:solidFill>
                        </a:rPr>
                        <a:t>5.0</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96569">
                <a:tc>
                  <a:txBody>
                    <a:bodyPr/>
                    <a:lstStyle/>
                    <a:p>
                      <a:r>
                        <a:rPr lang="en-US" sz="1200" b="1" dirty="0" smtClean="0">
                          <a:solidFill>
                            <a:srgbClr val="000000"/>
                          </a:solidFill>
                        </a:rPr>
                        <a:t>Health Insurance</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1" dirty="0" smtClean="0">
                          <a:solidFill>
                            <a:srgbClr val="000000"/>
                          </a:solidFill>
                        </a:rPr>
                        <a:t>Percent</a:t>
                      </a:r>
                      <a:r>
                        <a:rPr lang="en-US" sz="1200" b="1" baseline="0" dirty="0" smtClean="0">
                          <a:solidFill>
                            <a:srgbClr val="000000"/>
                          </a:solidFill>
                        </a:rPr>
                        <a:t> (%)</a:t>
                      </a:r>
                      <a:endParaRPr lang="en-US" sz="1200" b="1"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65431">
                <a:tc>
                  <a:txBody>
                    <a:bodyPr/>
                    <a:lstStyle/>
                    <a:p>
                      <a:r>
                        <a:rPr lang="en-US" sz="1200" dirty="0" smtClean="0">
                          <a:solidFill>
                            <a:srgbClr val="000000"/>
                          </a:solidFill>
                        </a:rPr>
                        <a:t>Public</a:t>
                      </a:r>
                    </a:p>
                    <a:p>
                      <a:r>
                        <a:rPr lang="en-US" sz="1200" dirty="0" smtClean="0">
                          <a:solidFill>
                            <a:srgbClr val="000000"/>
                          </a:solidFill>
                        </a:rPr>
                        <a:t>Private</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solidFill>
                            <a:srgbClr val="000000"/>
                          </a:solidFill>
                        </a:rPr>
                        <a:t>83.0</a:t>
                      </a:r>
                    </a:p>
                    <a:p>
                      <a:r>
                        <a:rPr lang="en-US" sz="1200" dirty="0" smtClean="0">
                          <a:solidFill>
                            <a:srgbClr val="000000"/>
                          </a:solidFill>
                        </a:rPr>
                        <a:t>16.0</a:t>
                      </a:r>
                      <a:endParaRPr lang="en-US" sz="120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49" name="Text Box 10"/>
          <p:cNvSpPr txBox="1">
            <a:spLocks noChangeArrowheads="1"/>
          </p:cNvSpPr>
          <p:nvPr/>
        </p:nvSpPr>
        <p:spPr bwMode="auto">
          <a:xfrm>
            <a:off x="9258300" y="17639864"/>
            <a:ext cx="6417469" cy="2712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b="1" noProof="1">
                <a:solidFill>
                  <a:srgbClr val="B71234"/>
                </a:solidFill>
              </a:rPr>
              <a:t>Analyses</a:t>
            </a:r>
          </a:p>
          <a:p>
            <a:pPr marL="244899" indent="-244899">
              <a:spcBef>
                <a:spcPct val="50000"/>
              </a:spcBef>
              <a:buFont typeface="Arial"/>
              <a:buChar char="•"/>
            </a:pPr>
            <a:r>
              <a:rPr lang="en-US" sz="1600" dirty="0" smtClean="0">
                <a:solidFill>
                  <a:srgbClr val="000000"/>
                </a:solidFill>
              </a:rPr>
              <a:t>Immunization rates of the Phase 1 VIS, Phase 1 chart review, Phase 2 VIS/DA, and Phase 2 chart review will be compared </a:t>
            </a:r>
            <a:r>
              <a:rPr lang="en-US" sz="1600" dirty="0" smtClean="0">
                <a:solidFill>
                  <a:srgbClr val="000000"/>
                </a:solidFill>
              </a:rPr>
              <a:t>using a </a:t>
            </a:r>
            <a:r>
              <a:rPr lang="en-US" sz="1600" dirty="0" smtClean="0">
                <a:solidFill>
                  <a:srgbClr val="000000"/>
                </a:solidFill>
              </a:rPr>
              <a:t>Chi-square test to determine if there is a significant difference in vaccine initiation between the groups</a:t>
            </a:r>
          </a:p>
          <a:p>
            <a:pPr marL="244899" indent="-244899">
              <a:spcBef>
                <a:spcPct val="50000"/>
              </a:spcBef>
              <a:buFont typeface="Arial"/>
              <a:buChar char="•"/>
            </a:pPr>
            <a:r>
              <a:rPr lang="en-US" sz="1600" dirty="0" smtClean="0">
                <a:solidFill>
                  <a:srgbClr val="000000"/>
                </a:solidFill>
              </a:rPr>
              <a:t>Wilcoxon-rank-sum test will be used to test for significant differences in decisional conflict and knowledge using SPSS software</a:t>
            </a:r>
          </a:p>
          <a:p>
            <a:pPr marL="244899" indent="-244899">
              <a:spcBef>
                <a:spcPct val="50000"/>
              </a:spcBef>
              <a:buFont typeface="Arial"/>
              <a:buChar char="•"/>
            </a:pPr>
            <a:r>
              <a:rPr lang="en-US" sz="1600" dirty="0" smtClean="0">
                <a:solidFill>
                  <a:srgbClr val="000000"/>
                </a:solidFill>
              </a:rPr>
              <a:t>Demographics were determined using frequencies</a:t>
            </a:r>
            <a:endParaRPr lang="en-US" sz="1600" dirty="0">
              <a:solidFill>
                <a:srgbClr val="000000"/>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359686143"/>
              </p:ext>
            </p:extLst>
          </p:nvPr>
        </p:nvGraphicFramePr>
        <p:xfrm>
          <a:off x="17087850" y="5257800"/>
          <a:ext cx="4514850" cy="2235200"/>
        </p:xfrm>
        <a:graphic>
          <a:graphicData uri="http://schemas.openxmlformats.org/drawingml/2006/table">
            <a:tbl>
              <a:tblPr firstRow="1" bandRow="1">
                <a:tableStyleId>{F2DE63D5-997A-4646-A377-4702673A728D}</a:tableStyleId>
              </a:tblPr>
              <a:tblGrid>
                <a:gridCol w="1504950"/>
                <a:gridCol w="1504950"/>
                <a:gridCol w="1504950"/>
              </a:tblGrid>
              <a:tr h="304800">
                <a:tc gridSpan="3">
                  <a:txBody>
                    <a:bodyPr/>
                    <a:lstStyle/>
                    <a:p>
                      <a:r>
                        <a:rPr lang="en-US" sz="1200" b="0" baseline="0" dirty="0" smtClean="0">
                          <a:solidFill>
                            <a:srgbClr val="000000"/>
                          </a:solidFill>
                        </a:rPr>
                        <a:t>Vaccination initiation frequencies</a:t>
                      </a:r>
                      <a:endParaRPr lang="en-US" sz="1200" b="0" dirty="0">
                        <a:solidFill>
                          <a:srgbClr val="000000"/>
                        </a:solidFill>
                      </a:endParaRPr>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55600">
                <a:tc gridSpan="3">
                  <a:txBody>
                    <a:bodyPr/>
                    <a:lstStyle/>
                    <a:p>
                      <a:r>
                        <a:rPr lang="en-US" sz="1200" b="1" dirty="0" smtClean="0"/>
                        <a:t>Phase</a:t>
                      </a:r>
                      <a:r>
                        <a:rPr lang="en-US" sz="1200" b="1" baseline="0" dirty="0" smtClean="0"/>
                        <a:t> 1</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4800">
                <a:tc>
                  <a:txBody>
                    <a:bodyPr/>
                    <a:lstStyle/>
                    <a:p>
                      <a:r>
                        <a:rPr lang="en-US" sz="1200" dirty="0" smtClean="0"/>
                        <a:t>VIS</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CR</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Total</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55600">
                <a:tc>
                  <a:txBody>
                    <a:bodyPr/>
                    <a:lstStyle/>
                    <a:p>
                      <a:r>
                        <a:rPr lang="en-US" sz="1200" dirty="0" smtClean="0"/>
                        <a:t>26.7%</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46.7</a:t>
                      </a:r>
                      <a:r>
                        <a:rPr lang="en-US" sz="1200" baseline="0" dirty="0" smtClean="0"/>
                        <a: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40%</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4800">
                <a:tc gridSpan="3">
                  <a:txBody>
                    <a:bodyPr/>
                    <a:lstStyle/>
                    <a:p>
                      <a:r>
                        <a:rPr lang="en-US" sz="1200" b="1" dirty="0" smtClean="0"/>
                        <a:t>Phase 2</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4800">
                <a:tc>
                  <a:txBody>
                    <a:bodyPr/>
                    <a:lstStyle/>
                    <a:p>
                      <a:r>
                        <a:rPr lang="en-US" sz="1200" b="0" dirty="0" smtClean="0"/>
                        <a:t>VIS/DA</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CR</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Total</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4800">
                <a:tc>
                  <a:txBody>
                    <a:bodyPr/>
                    <a:lstStyle/>
                    <a:p>
                      <a:r>
                        <a:rPr lang="en-US" sz="1200" dirty="0" smtClean="0"/>
                        <a:t>35.3%</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36.8%</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36.4%</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6" name="TextBox 15"/>
          <p:cNvSpPr txBox="1"/>
          <p:nvPr/>
        </p:nvSpPr>
        <p:spPr>
          <a:xfrm>
            <a:off x="17087850" y="7494985"/>
            <a:ext cx="4514850" cy="219832"/>
          </a:xfrm>
          <a:prstGeom prst="rect">
            <a:avLst/>
          </a:prstGeom>
          <a:noFill/>
        </p:spPr>
        <p:txBody>
          <a:bodyPr wrap="square" lIns="65306" tIns="32653" rIns="65306" bIns="32653" rtlCol="0">
            <a:spAutoFit/>
          </a:bodyPr>
          <a:lstStyle/>
          <a:p>
            <a:r>
              <a:rPr lang="en-US" sz="1000" dirty="0">
                <a:solidFill>
                  <a:srgbClr val="000000"/>
                </a:solidFill>
              </a:rPr>
              <a:t>Phase 1: VIS-n=15, CR: n=30, Phase 2-VIS/DA: n=17, CR-n=38</a:t>
            </a:r>
            <a:endParaRPr lang="en-US" sz="1000" dirty="0">
              <a:solidFill>
                <a:srgbClr val="000000"/>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4079966787"/>
              </p:ext>
            </p:extLst>
          </p:nvPr>
        </p:nvGraphicFramePr>
        <p:xfrm>
          <a:off x="17087851" y="8305800"/>
          <a:ext cx="6686553" cy="4198960"/>
        </p:xfrm>
        <a:graphic>
          <a:graphicData uri="http://schemas.openxmlformats.org/drawingml/2006/table">
            <a:tbl>
              <a:tblPr firstRow="1" bandRow="1">
                <a:tableStyleId>{2D5ABB26-0587-4C30-8999-92F81FD0307C}</a:tableStyleId>
              </a:tblPr>
              <a:tblGrid>
                <a:gridCol w="1143000"/>
                <a:gridCol w="914400"/>
                <a:gridCol w="808265"/>
                <a:gridCol w="955222"/>
                <a:gridCol w="955222"/>
                <a:gridCol w="955222"/>
                <a:gridCol w="955222"/>
              </a:tblGrid>
              <a:tr h="508000">
                <a:tc gridSpan="7">
                  <a:txBody>
                    <a:bodyPr/>
                    <a:lstStyle/>
                    <a:p>
                      <a:r>
                        <a:rPr lang="en-US" sz="1200" dirty="0" smtClean="0"/>
                        <a:t>Knowledge</a:t>
                      </a:r>
                      <a:r>
                        <a:rPr lang="en-US" sz="1200" baseline="0" dirty="0" smtClean="0"/>
                        <a:t> and decisional conflict changes before and after introduction of VIS and/or the decision aid in Phases 1 and 2 of the parent population</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4800">
                <a:tc gridSpan="7">
                  <a:txBody>
                    <a:bodyPr/>
                    <a:lstStyle/>
                    <a:p>
                      <a:r>
                        <a:rPr lang="en-US" sz="1200" b="1" dirty="0" smtClean="0"/>
                        <a:t>Knowledge</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96322">
                <a:tc>
                  <a:txBody>
                    <a:bodyPr/>
                    <a:lstStyle/>
                    <a:p>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VIS.</a:t>
                      </a:r>
                      <a:r>
                        <a:rPr lang="en-US" sz="1200" baseline="0" dirty="0" smtClean="0"/>
                        <a:t> </a:t>
                      </a:r>
                    </a:p>
                    <a:p>
                      <a:r>
                        <a:rPr lang="en-US" sz="1200" baseline="0" dirty="0" smtClean="0"/>
                        <a:t>% correct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Change (%)</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p</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VIS/DA, </a:t>
                      </a:r>
                    </a:p>
                    <a:p>
                      <a:r>
                        <a:rPr lang="en-US" sz="1200" dirty="0" smtClean="0"/>
                        <a:t>% correct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Change</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p</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Pre-Visit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47.2</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50.4</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Post-Visit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58.3</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1.3</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0.034</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73.7</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2.8</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0.000</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3438">
                <a:tc gridSpan="7">
                  <a:txBody>
                    <a:bodyPr/>
                    <a:lstStyle/>
                    <a:p>
                      <a:r>
                        <a:rPr lang="en-US" sz="1200" b="1" dirty="0" smtClean="0"/>
                        <a:t>Decisional Conflict</a:t>
                      </a:r>
                      <a:r>
                        <a:rPr lang="en-US" sz="1200" b="1" baseline="0" dirty="0" smtClean="0"/>
                        <a:t> Scale</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26720">
                <a:tc>
                  <a:txBody>
                    <a:bodyPr/>
                    <a:lstStyle/>
                    <a:p>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Score</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Change (%)</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p</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Score</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Change</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p</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Pre-Visit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28.9</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32.9</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Post-Visit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16.4</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-12.5</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0.012</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17.9</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-15.0</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0.000</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5" name="Text Box 30"/>
          <p:cNvSpPr txBox="1">
            <a:spLocks noChangeArrowheads="1"/>
          </p:cNvSpPr>
          <p:nvPr/>
        </p:nvSpPr>
        <p:spPr bwMode="auto">
          <a:xfrm>
            <a:off x="17087850" y="7848600"/>
            <a:ext cx="6523435" cy="37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b="1" noProof="1">
                <a:solidFill>
                  <a:srgbClr val="B71234"/>
                </a:solidFill>
              </a:rPr>
              <a:t>Parent Results</a:t>
            </a:r>
            <a:endParaRPr lang="en-US" sz="2000" b="1" dirty="0">
              <a:solidFill>
                <a:srgbClr val="B71234"/>
              </a:solidFill>
            </a:endParaRPr>
          </a:p>
        </p:txBody>
      </p:sp>
      <p:sp>
        <p:nvSpPr>
          <p:cNvPr id="56" name="Text Box 30"/>
          <p:cNvSpPr txBox="1">
            <a:spLocks noChangeArrowheads="1"/>
          </p:cNvSpPr>
          <p:nvPr/>
        </p:nvSpPr>
        <p:spPr bwMode="auto">
          <a:xfrm>
            <a:off x="17087850" y="12801600"/>
            <a:ext cx="6523435" cy="37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b="1" noProof="1">
                <a:solidFill>
                  <a:srgbClr val="B71234"/>
                </a:solidFill>
              </a:rPr>
              <a:t>Adolescent Results</a:t>
            </a:r>
            <a:endParaRPr lang="en-US" sz="2000" b="1" dirty="0">
              <a:solidFill>
                <a:srgbClr val="B71234"/>
              </a:solidFill>
            </a:endParaRPr>
          </a:p>
        </p:txBody>
      </p:sp>
      <p:graphicFrame>
        <p:nvGraphicFramePr>
          <p:cNvPr id="57" name="Table 56"/>
          <p:cNvGraphicFramePr>
            <a:graphicFrameLocks noGrp="1"/>
          </p:cNvGraphicFramePr>
          <p:nvPr>
            <p:extLst>
              <p:ext uri="{D42A27DB-BD31-4B8C-83A1-F6EECF244321}">
                <p14:modId xmlns:p14="http://schemas.microsoft.com/office/powerpoint/2010/main" val="2763922525"/>
              </p:ext>
            </p:extLst>
          </p:nvPr>
        </p:nvGraphicFramePr>
        <p:xfrm>
          <a:off x="17087851" y="13309600"/>
          <a:ext cx="6686553" cy="4198960"/>
        </p:xfrm>
        <a:graphic>
          <a:graphicData uri="http://schemas.openxmlformats.org/drawingml/2006/table">
            <a:tbl>
              <a:tblPr firstRow="1" bandRow="1">
                <a:tableStyleId>{2D5ABB26-0587-4C30-8999-92F81FD0307C}</a:tableStyleId>
              </a:tblPr>
              <a:tblGrid>
                <a:gridCol w="1143000"/>
                <a:gridCol w="914400"/>
                <a:gridCol w="808265"/>
                <a:gridCol w="955222"/>
                <a:gridCol w="955222"/>
                <a:gridCol w="955222"/>
                <a:gridCol w="955222"/>
              </a:tblGrid>
              <a:tr h="508000">
                <a:tc gridSpan="7">
                  <a:txBody>
                    <a:bodyPr/>
                    <a:lstStyle/>
                    <a:p>
                      <a:r>
                        <a:rPr lang="en-US" sz="1200" dirty="0" smtClean="0"/>
                        <a:t>Knowledge</a:t>
                      </a:r>
                      <a:r>
                        <a:rPr lang="en-US" sz="1200" baseline="0" dirty="0" smtClean="0"/>
                        <a:t> and decisional conflict changes before and after introduction of VIS and/or the decision aid in Phases 1 and 2 of the adolescent population</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4800">
                <a:tc gridSpan="7">
                  <a:txBody>
                    <a:bodyPr/>
                    <a:lstStyle/>
                    <a:p>
                      <a:r>
                        <a:rPr lang="en-US" sz="1200" b="1" dirty="0" smtClean="0"/>
                        <a:t>Knowledge</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96322">
                <a:tc>
                  <a:txBody>
                    <a:bodyPr/>
                    <a:lstStyle/>
                    <a:p>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VIS.</a:t>
                      </a:r>
                      <a:r>
                        <a:rPr lang="en-US" sz="1200" baseline="0" dirty="0" smtClean="0"/>
                        <a:t> </a:t>
                      </a:r>
                    </a:p>
                    <a:p>
                      <a:r>
                        <a:rPr lang="en-US" sz="1200" baseline="0" dirty="0" smtClean="0"/>
                        <a:t>% correct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Change (%)</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p</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VIS/DA, </a:t>
                      </a:r>
                    </a:p>
                    <a:p>
                      <a:r>
                        <a:rPr lang="en-US" sz="1200" dirty="0" smtClean="0"/>
                        <a:t>% correct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Change</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p</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Pre-Visit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15.0</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20.8</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Post-Visit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22.8</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0.93</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0.037</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31.9</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-8.7</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0.016</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03438">
                <a:tc gridSpan="7">
                  <a:txBody>
                    <a:bodyPr/>
                    <a:lstStyle/>
                    <a:p>
                      <a:r>
                        <a:rPr lang="en-US" sz="1200" b="1" dirty="0" smtClean="0"/>
                        <a:t>Decisional Conflict</a:t>
                      </a:r>
                      <a:r>
                        <a:rPr lang="en-US" sz="1200" b="1" baseline="0" dirty="0" smtClean="0"/>
                        <a:t> Scale</a:t>
                      </a:r>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26720">
                <a:tc>
                  <a:txBody>
                    <a:bodyPr/>
                    <a:lstStyle/>
                    <a:p>
                      <a:endParaRPr lang="en-US" sz="1200" b="1"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Score</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Change (%)</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p</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Score</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Change</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b="0" dirty="0" smtClean="0"/>
                        <a:t>p</a:t>
                      </a:r>
                      <a:endParaRPr lang="en-US" sz="1200" b="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Pre-Visit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40.2</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31.6</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39920">
                <a:tc>
                  <a:txBody>
                    <a:bodyPr/>
                    <a:lstStyle/>
                    <a:p>
                      <a:r>
                        <a:rPr lang="en-US" sz="1200" dirty="0" smtClean="0"/>
                        <a:t>Post-Visit</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38.5</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-8.6</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0.074</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29.8</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-8.8</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200" dirty="0" smtClean="0"/>
                        <a:t>0.034</a:t>
                      </a:r>
                      <a:endParaRPr lang="en-US" sz="1200" dirty="0"/>
                    </a:p>
                  </a:txBody>
                  <a:tcPr marL="68580" marR="68580" marT="30480" marB="3048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8" name="TextBox 57"/>
          <p:cNvSpPr txBox="1"/>
          <p:nvPr/>
        </p:nvSpPr>
        <p:spPr>
          <a:xfrm>
            <a:off x="17087850" y="17576800"/>
            <a:ext cx="4514850" cy="219832"/>
          </a:xfrm>
          <a:prstGeom prst="rect">
            <a:avLst/>
          </a:prstGeom>
          <a:noFill/>
        </p:spPr>
        <p:txBody>
          <a:bodyPr wrap="square" lIns="65306" tIns="32653" rIns="65306" bIns="32653" rtlCol="0">
            <a:spAutoFit/>
          </a:bodyPr>
          <a:lstStyle/>
          <a:p>
            <a:r>
              <a:rPr lang="en-US" sz="1000" dirty="0">
                <a:solidFill>
                  <a:srgbClr val="000000"/>
                </a:solidFill>
              </a:rPr>
              <a:t>p values were determined using the Wilcox-rank-sum test</a:t>
            </a:r>
            <a:endParaRPr lang="en-US" sz="1000" dirty="0">
              <a:solidFill>
                <a:srgbClr val="000000"/>
              </a:solidFill>
            </a:endParaRPr>
          </a:p>
        </p:txBody>
      </p:sp>
      <p:sp>
        <p:nvSpPr>
          <p:cNvPr id="60" name="Text Box 30"/>
          <p:cNvSpPr txBox="1">
            <a:spLocks noChangeArrowheads="1"/>
          </p:cNvSpPr>
          <p:nvPr/>
        </p:nvSpPr>
        <p:spPr bwMode="auto">
          <a:xfrm>
            <a:off x="17087850" y="4724400"/>
            <a:ext cx="6523435" cy="37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b="1" noProof="1">
                <a:solidFill>
                  <a:srgbClr val="B71234"/>
                </a:solidFill>
              </a:rPr>
              <a:t>Vaccination Initiation</a:t>
            </a:r>
            <a:endParaRPr lang="en-US" sz="2000" b="1" dirty="0">
              <a:solidFill>
                <a:srgbClr val="B71234"/>
              </a:solidFill>
            </a:endParaRPr>
          </a:p>
        </p:txBody>
      </p:sp>
      <p:sp>
        <p:nvSpPr>
          <p:cNvPr id="61" name="Text Box 30"/>
          <p:cNvSpPr txBox="1">
            <a:spLocks noChangeArrowheads="1"/>
          </p:cNvSpPr>
          <p:nvPr/>
        </p:nvSpPr>
        <p:spPr bwMode="auto">
          <a:xfrm>
            <a:off x="17030700" y="18288000"/>
            <a:ext cx="6523435" cy="1974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65306" tIns="32653" rIns="65306" bIns="32653">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b="1" noProof="1">
                <a:solidFill>
                  <a:srgbClr val="B71234"/>
                </a:solidFill>
              </a:rPr>
              <a:t>Clinician Survey Results</a:t>
            </a:r>
          </a:p>
          <a:p>
            <a:pPr marL="244899" indent="-244899">
              <a:spcBef>
                <a:spcPct val="50000"/>
              </a:spcBef>
              <a:buFont typeface="Arial"/>
              <a:buChar char="•"/>
            </a:pPr>
            <a:r>
              <a:rPr lang="en-US" sz="1600" dirty="0" smtClean="0">
                <a:solidFill>
                  <a:srgbClr val="000000"/>
                </a:solidFill>
              </a:rPr>
              <a:t>8 clinicians completed the survey</a:t>
            </a:r>
          </a:p>
          <a:p>
            <a:pPr marL="244899" indent="-244899">
              <a:spcBef>
                <a:spcPct val="50000"/>
              </a:spcBef>
              <a:buFont typeface="Arial"/>
              <a:buChar char="•"/>
            </a:pPr>
            <a:r>
              <a:rPr lang="en-US" sz="1600" dirty="0" smtClean="0">
                <a:solidFill>
                  <a:srgbClr val="000000"/>
                </a:solidFill>
              </a:rPr>
              <a:t>25% of clinicians found the decision aid very helpful, 12.5% found it moderately helpful</a:t>
            </a:r>
          </a:p>
          <a:p>
            <a:pPr marL="244899" indent="-244899">
              <a:spcBef>
                <a:spcPct val="50000"/>
              </a:spcBef>
              <a:buFont typeface="Arial"/>
              <a:buChar char="•"/>
            </a:pPr>
            <a:r>
              <a:rPr lang="en-US" sz="1600" dirty="0" smtClean="0">
                <a:solidFill>
                  <a:srgbClr val="000000"/>
                </a:solidFill>
              </a:rPr>
              <a:t>42.9% of clinicians reported that the decision aid made time spent discussing the HPV vaccine with patients shorter</a:t>
            </a:r>
            <a:endParaRPr lang="en-US" sz="1600" dirty="0">
              <a:solidFill>
                <a:srgbClr val="000000"/>
              </a:solidFill>
            </a:endParaRPr>
          </a:p>
        </p:txBody>
      </p:sp>
      <p:sp>
        <p:nvSpPr>
          <p:cNvPr id="62" name="TextBox 61"/>
          <p:cNvSpPr txBox="1"/>
          <p:nvPr/>
        </p:nvSpPr>
        <p:spPr>
          <a:xfrm>
            <a:off x="9201150" y="17320816"/>
            <a:ext cx="6686550" cy="219832"/>
          </a:xfrm>
          <a:prstGeom prst="rect">
            <a:avLst/>
          </a:prstGeom>
          <a:noFill/>
        </p:spPr>
        <p:txBody>
          <a:bodyPr wrap="square" lIns="65306" tIns="32653" rIns="65306" bIns="32653" rtlCol="0">
            <a:spAutoFit/>
          </a:bodyPr>
          <a:lstStyle/>
          <a:p>
            <a:r>
              <a:rPr lang="en-US" sz="1000" dirty="0"/>
              <a:t>Note: Missing data due to blank survey responses for certain fields</a:t>
            </a:r>
            <a:endParaRPr lang="en-US" sz="1000"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9"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9"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5092</TotalTime>
  <Words>1501</Words>
  <Application>Microsoft Macintosh PowerPoint</Application>
  <PresentationFormat>Custom</PresentationFormat>
  <Paragraphs>269</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UCResearchPstr_Red_48x36</dc:title>
  <dc:subject>&amp;lt;p&amp;gt;Heading Lorem ipsum dolor sit amet, consectetuer adipiscing elit, sed diam nonummy nibh euismod tincidunt ut laoreet dolore magna aliquam erat volutpat.  Ut wisi enim ad minim veniam. Lorem ipsum dolor sit amet, consectetuer adipiscing elit, sed diam nonummy nibh euismod tincidunt ut laoreet dolore magna aliquam erat v&amp;lt;/p&amp;gt;</dc:subject>
  <dc:creator>Pamela Seymour</dc:creator>
  <dc:description>&amp;lt;p&amp;gt;Heading Lorem ipsum dolor sit amet, consectetuer adipiscing elit, sed diam nonummy nibh euismod tincidunt ut laoreet dolore magna aliquam erat volutpat.  Ut wisi enim ad minim veniam. Lorem ipsum dolor sit amet, consectetuer adipiscing elit, sed diam nonummy nibh euismod tincidunt ut laoreet dolore magna aliquam erat v&amp;lt;/p&amp;gt;</dc:description>
  <cp:lastModifiedBy>Anuja Kapil</cp:lastModifiedBy>
  <cp:revision>56</cp:revision>
  <dcterms:created xsi:type="dcterms:W3CDTF">2009-08-20T20:50:05Z</dcterms:created>
  <dcterms:modified xsi:type="dcterms:W3CDTF">2013-11-20T01:39:17Z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ktContentLanguage">
    <vt:i4>1033</vt:i4>
  </property>
  <property fmtid="{D5CDD505-2E9C-101B-9397-08002B2CF9AE}" pid="3" name="EktQuickLink">
    <vt:lpwstr>DownloadAsset.aspx?id=24841</vt:lpwstr>
  </property>
  <property fmtid="{D5CDD505-2E9C-101B-9397-08002B2CF9AE}" pid="4" name="EktContentType">
    <vt:i4>101</vt:i4>
  </property>
  <property fmtid="{D5CDD505-2E9C-101B-9397-08002B2CF9AE}" pid="5" name="EktContentSubType">
    <vt:i4>0</vt:i4>
  </property>
  <property fmtid="{D5CDD505-2E9C-101B-9397-08002B2CF9AE}" pid="6" name="EktFolderName">
    <vt:lpwstr/>
  </property>
  <property fmtid="{D5CDD505-2E9C-101B-9397-08002B2CF9AE}" pid="7" name="EktCmsPath">
    <vt:lpwstr>&amp;lt;p&amp;gt;Heading Lorem ipsum dolor sit amet, consectetuer adipiscing elit, sed diam nonummy nibh euismod tincidunt ut laoreet dolore magna aliquam erat volutpat.  Ut wisi enim ad minim veniam. Lorem ipsum dolor sit amet, consectetuer adipiscing elit, sed </vt:lpwstr>
  </property>
  <property fmtid="{D5CDD505-2E9C-101B-9397-08002B2CF9AE}" pid="8" name="EktExpiryType">
    <vt:i4>1</vt:i4>
  </property>
  <property fmtid="{D5CDD505-2E9C-101B-9397-08002B2CF9AE}" pid="9" name="EktDateCreated">
    <vt:filetime>2012-01-03T16:58:30Z</vt:filetime>
  </property>
  <property fmtid="{D5CDD505-2E9C-101B-9397-08002B2CF9AE}" pid="10" name="EktDateModified">
    <vt:filetime>2012-01-03T16:58:30Z</vt:filetime>
  </property>
  <property fmtid="{D5CDD505-2E9C-101B-9397-08002B2CF9AE}" pid="11" name="EktTaxCategory">
    <vt:lpwstr/>
  </property>
  <property fmtid="{D5CDD505-2E9C-101B-9397-08002B2CF9AE}" pid="12" name="EktCmsSize">
    <vt:i4>120320</vt:i4>
  </property>
  <property fmtid="{D5CDD505-2E9C-101B-9397-08002B2CF9AE}" pid="13" name="EktSearchable">
    <vt:i4>1</vt:i4>
  </property>
  <property fmtid="{D5CDD505-2E9C-101B-9397-08002B2CF9AE}" pid="14" name="EktEDescription">
    <vt:lpwstr>Summary &amp;lt;p&amp;gt;Heading Lorem ipsum dolor sit amet, consectetuer adipiscing elit, sed diam nonummy nibh euismod tincidunt ut laoreet dolore magna aliquam erat volutpat.  Ut wisi enim ad minim veniam. Lorem ipsum dolor sit amet, consectetuer adipiscing el</vt:lpwstr>
  </property>
</Properties>
</file>