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4"/>
  </p:notesMasterIdLst>
  <p:sldIdLst>
    <p:sldId id="256" r:id="rId5"/>
    <p:sldId id="257" r:id="rId6"/>
    <p:sldId id="268" r:id="rId7"/>
    <p:sldId id="261" r:id="rId8"/>
    <p:sldId id="262" r:id="rId9"/>
    <p:sldId id="278" r:id="rId10"/>
    <p:sldId id="272" r:id="rId11"/>
    <p:sldId id="273" r:id="rId12"/>
    <p:sldId id="263" r:id="rId13"/>
    <p:sldId id="266" r:id="rId14"/>
    <p:sldId id="270" r:id="rId15"/>
    <p:sldId id="271" r:id="rId16"/>
    <p:sldId id="274" r:id="rId17"/>
    <p:sldId id="275" r:id="rId18"/>
    <p:sldId id="276" r:id="rId19"/>
    <p:sldId id="277" r:id="rId20"/>
    <p:sldId id="279" r:id="rId21"/>
    <p:sldId id="264" r:id="rId22"/>
    <p:sldId id="269"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1E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D00518-222A-C588-1C83-BAADB8D5840C}" v="25" dt="2024-02-05T13:41:57.5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67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21F77D-2A4B-43A6-A681-1CDE10F40C0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2CCEF41-8398-4663-A8BC-2E623B88BB9A}">
      <dgm:prSet phldrT="[Text]"/>
      <dgm:spPr/>
      <dgm:t>
        <a:bodyPr/>
        <a:lstStyle/>
        <a:p>
          <a:r>
            <a:rPr lang="en-US" dirty="0"/>
            <a:t>Strategies for AI-aware teaching/Learning</a:t>
          </a:r>
        </a:p>
      </dgm:t>
    </dgm:pt>
    <dgm:pt modelId="{999C9D71-84F9-4253-82F0-38A9804B9504}" type="parTrans" cxnId="{80909992-4E62-49D2-94C4-7534EB7EB9A8}">
      <dgm:prSet/>
      <dgm:spPr/>
      <dgm:t>
        <a:bodyPr/>
        <a:lstStyle/>
        <a:p>
          <a:endParaRPr lang="en-US"/>
        </a:p>
      </dgm:t>
    </dgm:pt>
    <dgm:pt modelId="{3BD34D0E-150A-4EF1-B113-DCA9432D20A0}" type="sibTrans" cxnId="{80909992-4E62-49D2-94C4-7534EB7EB9A8}">
      <dgm:prSet/>
      <dgm:spPr/>
      <dgm:t>
        <a:bodyPr/>
        <a:lstStyle/>
        <a:p>
          <a:endParaRPr lang="en-US"/>
        </a:p>
      </dgm:t>
    </dgm:pt>
    <dgm:pt modelId="{591AFDEB-C29A-48B3-A4B3-98E30FB94580}">
      <dgm:prSet phldrT="[Text]"/>
      <dgm:spPr/>
      <dgm:t>
        <a:bodyPr/>
        <a:lstStyle/>
        <a:p>
          <a:r>
            <a:rPr lang="en-US" dirty="0"/>
            <a:t>Design of assessments</a:t>
          </a:r>
        </a:p>
      </dgm:t>
    </dgm:pt>
    <dgm:pt modelId="{083751AD-7223-4B65-AF1B-F85B005964AD}" type="parTrans" cxnId="{EEE1683F-B2EA-4B65-929F-DA824ED793B7}">
      <dgm:prSet/>
      <dgm:spPr/>
      <dgm:t>
        <a:bodyPr/>
        <a:lstStyle/>
        <a:p>
          <a:endParaRPr lang="en-US"/>
        </a:p>
      </dgm:t>
    </dgm:pt>
    <dgm:pt modelId="{F4D31DA9-B378-4F3B-B669-3CE1CD195238}" type="sibTrans" cxnId="{EEE1683F-B2EA-4B65-929F-DA824ED793B7}">
      <dgm:prSet/>
      <dgm:spPr/>
      <dgm:t>
        <a:bodyPr/>
        <a:lstStyle/>
        <a:p>
          <a:endParaRPr lang="en-US"/>
        </a:p>
      </dgm:t>
    </dgm:pt>
    <dgm:pt modelId="{12E97CC0-1C32-4463-AFA5-034573A930FD}">
      <dgm:prSet/>
      <dgm:spPr/>
      <dgm:t>
        <a:bodyPr/>
        <a:lstStyle/>
        <a:p>
          <a:r>
            <a:rPr lang="en-US" dirty="0"/>
            <a:t>Reliability of AI-generated knowledge</a:t>
          </a:r>
        </a:p>
      </dgm:t>
    </dgm:pt>
    <dgm:pt modelId="{A46B203C-C7A8-40E6-9163-01F73E304FB0}" type="parTrans" cxnId="{662A2154-60E3-44B9-A049-8D74CF47C451}">
      <dgm:prSet/>
      <dgm:spPr/>
      <dgm:t>
        <a:bodyPr/>
        <a:lstStyle/>
        <a:p>
          <a:endParaRPr lang="en-US"/>
        </a:p>
      </dgm:t>
    </dgm:pt>
    <dgm:pt modelId="{A1880E93-587B-4C32-A1AB-3DF9D0DE9E8D}" type="sibTrans" cxnId="{662A2154-60E3-44B9-A049-8D74CF47C451}">
      <dgm:prSet/>
      <dgm:spPr/>
      <dgm:t>
        <a:bodyPr/>
        <a:lstStyle/>
        <a:p>
          <a:endParaRPr lang="en-US"/>
        </a:p>
      </dgm:t>
    </dgm:pt>
    <dgm:pt modelId="{B7C063A8-D75C-4072-82BC-60691EFA2E05}" type="pres">
      <dgm:prSet presAssocID="{6A21F77D-2A4B-43A6-A681-1CDE10F40C0F}" presName="linear" presStyleCnt="0">
        <dgm:presLayoutVars>
          <dgm:dir/>
          <dgm:animLvl val="lvl"/>
          <dgm:resizeHandles val="exact"/>
        </dgm:presLayoutVars>
      </dgm:prSet>
      <dgm:spPr/>
    </dgm:pt>
    <dgm:pt modelId="{71CC250A-2EA9-4F15-B6A9-C079B9CAF0A9}" type="pres">
      <dgm:prSet presAssocID="{F2CCEF41-8398-4663-A8BC-2E623B88BB9A}" presName="parentLin" presStyleCnt="0"/>
      <dgm:spPr/>
    </dgm:pt>
    <dgm:pt modelId="{568A23DA-91D1-4381-AE85-D340A4695CA0}" type="pres">
      <dgm:prSet presAssocID="{F2CCEF41-8398-4663-A8BC-2E623B88BB9A}" presName="parentLeftMargin" presStyleLbl="node1" presStyleIdx="0" presStyleCnt="3"/>
      <dgm:spPr/>
    </dgm:pt>
    <dgm:pt modelId="{F95A86D0-A025-44C6-A8C7-9186248E75E6}" type="pres">
      <dgm:prSet presAssocID="{F2CCEF41-8398-4663-A8BC-2E623B88BB9A}" presName="parentText" presStyleLbl="node1" presStyleIdx="0" presStyleCnt="3">
        <dgm:presLayoutVars>
          <dgm:chMax val="0"/>
          <dgm:bulletEnabled val="1"/>
        </dgm:presLayoutVars>
      </dgm:prSet>
      <dgm:spPr/>
    </dgm:pt>
    <dgm:pt modelId="{05AB4D82-8E31-4AC7-A06A-B32E4B39CDE6}" type="pres">
      <dgm:prSet presAssocID="{F2CCEF41-8398-4663-A8BC-2E623B88BB9A}" presName="negativeSpace" presStyleCnt="0"/>
      <dgm:spPr/>
    </dgm:pt>
    <dgm:pt modelId="{D5ED21B0-F523-477B-B350-5F9D440A8373}" type="pres">
      <dgm:prSet presAssocID="{F2CCEF41-8398-4663-A8BC-2E623B88BB9A}" presName="childText" presStyleLbl="conFgAcc1" presStyleIdx="0" presStyleCnt="3">
        <dgm:presLayoutVars>
          <dgm:bulletEnabled val="1"/>
        </dgm:presLayoutVars>
      </dgm:prSet>
      <dgm:spPr/>
    </dgm:pt>
    <dgm:pt modelId="{4D413AF5-6A86-4072-AA42-A5F546CE0D3D}" type="pres">
      <dgm:prSet presAssocID="{3BD34D0E-150A-4EF1-B113-DCA9432D20A0}" presName="spaceBetweenRectangles" presStyleCnt="0"/>
      <dgm:spPr/>
    </dgm:pt>
    <dgm:pt modelId="{DF215106-4FAF-40BD-9E78-379CF3D4FD7F}" type="pres">
      <dgm:prSet presAssocID="{12E97CC0-1C32-4463-AFA5-034573A930FD}" presName="parentLin" presStyleCnt="0"/>
      <dgm:spPr/>
    </dgm:pt>
    <dgm:pt modelId="{9351CA96-0FBB-4A68-B1B7-1AAEBBD0DD37}" type="pres">
      <dgm:prSet presAssocID="{12E97CC0-1C32-4463-AFA5-034573A930FD}" presName="parentLeftMargin" presStyleLbl="node1" presStyleIdx="0" presStyleCnt="3"/>
      <dgm:spPr/>
    </dgm:pt>
    <dgm:pt modelId="{ED8D3212-F336-4CAB-8299-D17276CF11B0}" type="pres">
      <dgm:prSet presAssocID="{12E97CC0-1C32-4463-AFA5-034573A930FD}" presName="parentText" presStyleLbl="node1" presStyleIdx="1" presStyleCnt="3" custLinFactY="26410" custLinFactNeighborX="3375" custLinFactNeighborY="100000">
        <dgm:presLayoutVars>
          <dgm:chMax val="0"/>
          <dgm:bulletEnabled val="1"/>
        </dgm:presLayoutVars>
      </dgm:prSet>
      <dgm:spPr/>
    </dgm:pt>
    <dgm:pt modelId="{EBB473D9-A10B-49B3-88EB-730E44DF3C85}" type="pres">
      <dgm:prSet presAssocID="{12E97CC0-1C32-4463-AFA5-034573A930FD}" presName="negativeSpace" presStyleCnt="0"/>
      <dgm:spPr/>
    </dgm:pt>
    <dgm:pt modelId="{EEAA331A-38AE-48FA-8AD1-CDBD3EABF219}" type="pres">
      <dgm:prSet presAssocID="{12E97CC0-1C32-4463-AFA5-034573A930FD}" presName="childText" presStyleLbl="conFgAcc1" presStyleIdx="1" presStyleCnt="3">
        <dgm:presLayoutVars>
          <dgm:bulletEnabled val="1"/>
        </dgm:presLayoutVars>
      </dgm:prSet>
      <dgm:spPr/>
    </dgm:pt>
    <dgm:pt modelId="{844CB42E-5505-4C7D-B78E-DF19B5E848B4}" type="pres">
      <dgm:prSet presAssocID="{A1880E93-587B-4C32-A1AB-3DF9D0DE9E8D}" presName="spaceBetweenRectangles" presStyleCnt="0"/>
      <dgm:spPr/>
    </dgm:pt>
    <dgm:pt modelId="{B89852B1-E76B-4FA4-BE66-276B77E421D0}" type="pres">
      <dgm:prSet presAssocID="{591AFDEB-C29A-48B3-A4B3-98E30FB94580}" presName="parentLin" presStyleCnt="0"/>
      <dgm:spPr/>
    </dgm:pt>
    <dgm:pt modelId="{F19BE49D-E62E-47F5-9FDF-E9025C058493}" type="pres">
      <dgm:prSet presAssocID="{591AFDEB-C29A-48B3-A4B3-98E30FB94580}" presName="parentLeftMargin" presStyleLbl="node1" presStyleIdx="1" presStyleCnt="3"/>
      <dgm:spPr/>
    </dgm:pt>
    <dgm:pt modelId="{80FA1BDA-90B7-4DE8-97C6-78FE45C18C32}" type="pres">
      <dgm:prSet presAssocID="{591AFDEB-C29A-48B3-A4B3-98E30FB94580}" presName="parentText" presStyleLbl="node1" presStyleIdx="2" presStyleCnt="3" custLinFactY="-72207" custLinFactNeighborX="6749" custLinFactNeighborY="-100000">
        <dgm:presLayoutVars>
          <dgm:chMax val="0"/>
          <dgm:bulletEnabled val="1"/>
        </dgm:presLayoutVars>
      </dgm:prSet>
      <dgm:spPr/>
    </dgm:pt>
    <dgm:pt modelId="{5832F854-AA3A-45C7-B4CA-F0BCD2B72360}" type="pres">
      <dgm:prSet presAssocID="{591AFDEB-C29A-48B3-A4B3-98E30FB94580}" presName="negativeSpace" presStyleCnt="0"/>
      <dgm:spPr/>
    </dgm:pt>
    <dgm:pt modelId="{0BA677A7-2FF5-420B-A144-941D164EBA1C}" type="pres">
      <dgm:prSet presAssocID="{591AFDEB-C29A-48B3-A4B3-98E30FB94580}" presName="childText" presStyleLbl="conFgAcc1" presStyleIdx="2" presStyleCnt="3">
        <dgm:presLayoutVars>
          <dgm:bulletEnabled val="1"/>
        </dgm:presLayoutVars>
      </dgm:prSet>
      <dgm:spPr/>
    </dgm:pt>
  </dgm:ptLst>
  <dgm:cxnLst>
    <dgm:cxn modelId="{8510DD07-0433-4B1E-BCA8-44703109EF2C}" type="presOf" srcId="{12E97CC0-1C32-4463-AFA5-034573A930FD}" destId="{9351CA96-0FBB-4A68-B1B7-1AAEBBD0DD37}" srcOrd="0" destOrd="0" presId="urn:microsoft.com/office/officeart/2005/8/layout/list1"/>
    <dgm:cxn modelId="{EEE1683F-B2EA-4B65-929F-DA824ED793B7}" srcId="{6A21F77D-2A4B-43A6-A681-1CDE10F40C0F}" destId="{591AFDEB-C29A-48B3-A4B3-98E30FB94580}" srcOrd="2" destOrd="0" parTransId="{083751AD-7223-4B65-AF1B-F85B005964AD}" sibTransId="{F4D31DA9-B378-4F3B-B669-3CE1CD195238}"/>
    <dgm:cxn modelId="{B085245B-2AD5-42F5-85F9-A328070AF362}" type="presOf" srcId="{F2CCEF41-8398-4663-A8BC-2E623B88BB9A}" destId="{F95A86D0-A025-44C6-A8C7-9186248E75E6}" srcOrd="1" destOrd="0" presId="urn:microsoft.com/office/officeart/2005/8/layout/list1"/>
    <dgm:cxn modelId="{32A6C260-7C26-48BE-B3D3-AB29F2D78803}" type="presOf" srcId="{F2CCEF41-8398-4663-A8BC-2E623B88BB9A}" destId="{568A23DA-91D1-4381-AE85-D340A4695CA0}" srcOrd="0" destOrd="0" presId="urn:microsoft.com/office/officeart/2005/8/layout/list1"/>
    <dgm:cxn modelId="{26B9D048-5961-49E3-84CB-B602E7DAAD5D}" type="presOf" srcId="{591AFDEB-C29A-48B3-A4B3-98E30FB94580}" destId="{F19BE49D-E62E-47F5-9FDF-E9025C058493}" srcOrd="0" destOrd="0" presId="urn:microsoft.com/office/officeart/2005/8/layout/list1"/>
    <dgm:cxn modelId="{A84E4A4E-FD45-4C5B-8408-07EA8170C35D}" type="presOf" srcId="{591AFDEB-C29A-48B3-A4B3-98E30FB94580}" destId="{80FA1BDA-90B7-4DE8-97C6-78FE45C18C32}" srcOrd="1" destOrd="0" presId="urn:microsoft.com/office/officeart/2005/8/layout/list1"/>
    <dgm:cxn modelId="{662A2154-60E3-44B9-A049-8D74CF47C451}" srcId="{6A21F77D-2A4B-43A6-A681-1CDE10F40C0F}" destId="{12E97CC0-1C32-4463-AFA5-034573A930FD}" srcOrd="1" destOrd="0" parTransId="{A46B203C-C7A8-40E6-9163-01F73E304FB0}" sibTransId="{A1880E93-587B-4C32-A1AB-3DF9D0DE9E8D}"/>
    <dgm:cxn modelId="{80909992-4E62-49D2-94C4-7534EB7EB9A8}" srcId="{6A21F77D-2A4B-43A6-A681-1CDE10F40C0F}" destId="{F2CCEF41-8398-4663-A8BC-2E623B88BB9A}" srcOrd="0" destOrd="0" parTransId="{999C9D71-84F9-4253-82F0-38A9804B9504}" sibTransId="{3BD34D0E-150A-4EF1-B113-DCA9432D20A0}"/>
    <dgm:cxn modelId="{7D57399E-E8D6-4812-8B74-D55F14763B07}" type="presOf" srcId="{6A21F77D-2A4B-43A6-A681-1CDE10F40C0F}" destId="{B7C063A8-D75C-4072-82BC-60691EFA2E05}" srcOrd="0" destOrd="0" presId="urn:microsoft.com/office/officeart/2005/8/layout/list1"/>
    <dgm:cxn modelId="{80C2669F-8F4F-489C-A243-6DA877FC72C7}" type="presOf" srcId="{12E97CC0-1C32-4463-AFA5-034573A930FD}" destId="{ED8D3212-F336-4CAB-8299-D17276CF11B0}" srcOrd="1" destOrd="0" presId="urn:microsoft.com/office/officeart/2005/8/layout/list1"/>
    <dgm:cxn modelId="{784F7097-0B55-47F6-B210-3E22D3B5335D}" type="presParOf" srcId="{B7C063A8-D75C-4072-82BC-60691EFA2E05}" destId="{71CC250A-2EA9-4F15-B6A9-C079B9CAF0A9}" srcOrd="0" destOrd="0" presId="urn:microsoft.com/office/officeart/2005/8/layout/list1"/>
    <dgm:cxn modelId="{3CC31AEC-A4A7-4C68-AFF0-343D3113B9BD}" type="presParOf" srcId="{71CC250A-2EA9-4F15-B6A9-C079B9CAF0A9}" destId="{568A23DA-91D1-4381-AE85-D340A4695CA0}" srcOrd="0" destOrd="0" presId="urn:microsoft.com/office/officeart/2005/8/layout/list1"/>
    <dgm:cxn modelId="{65D05460-00CF-44A4-9020-6B47FCAB2DDB}" type="presParOf" srcId="{71CC250A-2EA9-4F15-B6A9-C079B9CAF0A9}" destId="{F95A86D0-A025-44C6-A8C7-9186248E75E6}" srcOrd="1" destOrd="0" presId="urn:microsoft.com/office/officeart/2005/8/layout/list1"/>
    <dgm:cxn modelId="{A5E13ACE-E899-44C3-B897-B745D531FF5C}" type="presParOf" srcId="{B7C063A8-D75C-4072-82BC-60691EFA2E05}" destId="{05AB4D82-8E31-4AC7-A06A-B32E4B39CDE6}" srcOrd="1" destOrd="0" presId="urn:microsoft.com/office/officeart/2005/8/layout/list1"/>
    <dgm:cxn modelId="{CCA0532D-8724-4804-88BF-7E8704661543}" type="presParOf" srcId="{B7C063A8-D75C-4072-82BC-60691EFA2E05}" destId="{D5ED21B0-F523-477B-B350-5F9D440A8373}" srcOrd="2" destOrd="0" presId="urn:microsoft.com/office/officeart/2005/8/layout/list1"/>
    <dgm:cxn modelId="{69A6623E-9CAC-45DE-A418-2F9B3FCBE4F9}" type="presParOf" srcId="{B7C063A8-D75C-4072-82BC-60691EFA2E05}" destId="{4D413AF5-6A86-4072-AA42-A5F546CE0D3D}" srcOrd="3" destOrd="0" presId="urn:microsoft.com/office/officeart/2005/8/layout/list1"/>
    <dgm:cxn modelId="{5D37C52C-ACF0-4910-9131-6037490E3AC7}" type="presParOf" srcId="{B7C063A8-D75C-4072-82BC-60691EFA2E05}" destId="{DF215106-4FAF-40BD-9E78-379CF3D4FD7F}" srcOrd="4" destOrd="0" presId="urn:microsoft.com/office/officeart/2005/8/layout/list1"/>
    <dgm:cxn modelId="{4033B3BA-C413-4137-9C56-0CE5F804EAC0}" type="presParOf" srcId="{DF215106-4FAF-40BD-9E78-379CF3D4FD7F}" destId="{9351CA96-0FBB-4A68-B1B7-1AAEBBD0DD37}" srcOrd="0" destOrd="0" presId="urn:microsoft.com/office/officeart/2005/8/layout/list1"/>
    <dgm:cxn modelId="{A6EC8192-9E37-4E4F-BF85-392C5613DD2A}" type="presParOf" srcId="{DF215106-4FAF-40BD-9E78-379CF3D4FD7F}" destId="{ED8D3212-F336-4CAB-8299-D17276CF11B0}" srcOrd="1" destOrd="0" presId="urn:microsoft.com/office/officeart/2005/8/layout/list1"/>
    <dgm:cxn modelId="{CFAC5AE4-CA60-427C-9DE0-E2FCAEF55706}" type="presParOf" srcId="{B7C063A8-D75C-4072-82BC-60691EFA2E05}" destId="{EBB473D9-A10B-49B3-88EB-730E44DF3C85}" srcOrd="5" destOrd="0" presId="urn:microsoft.com/office/officeart/2005/8/layout/list1"/>
    <dgm:cxn modelId="{E93DB47E-5A8D-48AA-A242-6CA7C68BE366}" type="presParOf" srcId="{B7C063A8-D75C-4072-82BC-60691EFA2E05}" destId="{EEAA331A-38AE-48FA-8AD1-CDBD3EABF219}" srcOrd="6" destOrd="0" presId="urn:microsoft.com/office/officeart/2005/8/layout/list1"/>
    <dgm:cxn modelId="{8F81A7AE-EFDA-4308-9E68-4FA6F21311D0}" type="presParOf" srcId="{B7C063A8-D75C-4072-82BC-60691EFA2E05}" destId="{844CB42E-5505-4C7D-B78E-DF19B5E848B4}" srcOrd="7" destOrd="0" presId="urn:microsoft.com/office/officeart/2005/8/layout/list1"/>
    <dgm:cxn modelId="{32660779-2348-4067-837B-C12BCD10ECE7}" type="presParOf" srcId="{B7C063A8-D75C-4072-82BC-60691EFA2E05}" destId="{B89852B1-E76B-4FA4-BE66-276B77E421D0}" srcOrd="8" destOrd="0" presId="urn:microsoft.com/office/officeart/2005/8/layout/list1"/>
    <dgm:cxn modelId="{F23C62BE-D0BF-4F4C-B7CB-264786A864C9}" type="presParOf" srcId="{B89852B1-E76B-4FA4-BE66-276B77E421D0}" destId="{F19BE49D-E62E-47F5-9FDF-E9025C058493}" srcOrd="0" destOrd="0" presId="urn:microsoft.com/office/officeart/2005/8/layout/list1"/>
    <dgm:cxn modelId="{24E3B08D-A1A5-472A-BDD4-630A6440B554}" type="presParOf" srcId="{B89852B1-E76B-4FA4-BE66-276B77E421D0}" destId="{80FA1BDA-90B7-4DE8-97C6-78FE45C18C32}" srcOrd="1" destOrd="0" presId="urn:microsoft.com/office/officeart/2005/8/layout/list1"/>
    <dgm:cxn modelId="{A1B36FD6-3569-4370-9D55-FD946F4F8846}" type="presParOf" srcId="{B7C063A8-D75C-4072-82BC-60691EFA2E05}" destId="{5832F854-AA3A-45C7-B4CA-F0BCD2B72360}" srcOrd="9" destOrd="0" presId="urn:microsoft.com/office/officeart/2005/8/layout/list1"/>
    <dgm:cxn modelId="{EB01BB77-428F-480F-83A4-2BA22785752C}" type="presParOf" srcId="{B7C063A8-D75C-4072-82BC-60691EFA2E05}" destId="{0BA677A7-2FF5-420B-A144-941D164EBA1C}"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F331BBC-86CA-4906-8CA1-D68888BF4D2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7BE4220F-0114-4C0A-86A7-606C8C6247E3}">
      <dgm:prSet phldrT="[Text]"/>
      <dgm:spPr/>
      <dgm:t>
        <a:bodyPr/>
        <a:lstStyle/>
        <a:p>
          <a:r>
            <a:rPr lang="en-US" dirty="0"/>
            <a:t>Educational Experience</a:t>
          </a:r>
        </a:p>
      </dgm:t>
    </dgm:pt>
    <dgm:pt modelId="{0CF8036D-D14F-4510-93FA-5806C7706771}" type="parTrans" cxnId="{4F7E4DFC-5AF8-424A-93DC-B4B614E03B1A}">
      <dgm:prSet/>
      <dgm:spPr/>
      <dgm:t>
        <a:bodyPr/>
        <a:lstStyle/>
        <a:p>
          <a:endParaRPr lang="en-US"/>
        </a:p>
      </dgm:t>
    </dgm:pt>
    <dgm:pt modelId="{5F105984-776F-4A59-8334-E4FE7B545444}" type="sibTrans" cxnId="{4F7E4DFC-5AF8-424A-93DC-B4B614E03B1A}">
      <dgm:prSet/>
      <dgm:spPr/>
      <dgm:t>
        <a:bodyPr/>
        <a:lstStyle/>
        <a:p>
          <a:endParaRPr lang="en-US"/>
        </a:p>
      </dgm:t>
    </dgm:pt>
    <dgm:pt modelId="{BD120C4E-7A9D-416A-AA6C-ACD66BAB4F82}">
      <dgm:prSet phldrT="[Text]"/>
      <dgm:spPr/>
      <dgm:t>
        <a:bodyPr/>
        <a:lstStyle/>
        <a:p>
          <a:r>
            <a:rPr lang="en-US" dirty="0"/>
            <a:t>Student</a:t>
          </a:r>
        </a:p>
      </dgm:t>
    </dgm:pt>
    <dgm:pt modelId="{6E62574D-A1B2-42C0-9267-7B1F6E0531F3}" type="parTrans" cxnId="{FCA24A1C-829E-4811-885D-C66D6F375436}">
      <dgm:prSet/>
      <dgm:spPr/>
      <dgm:t>
        <a:bodyPr/>
        <a:lstStyle/>
        <a:p>
          <a:endParaRPr lang="en-US"/>
        </a:p>
      </dgm:t>
    </dgm:pt>
    <dgm:pt modelId="{886E0931-3F22-4CA6-9BD7-E6A33281FE0C}" type="sibTrans" cxnId="{FCA24A1C-829E-4811-885D-C66D6F375436}">
      <dgm:prSet/>
      <dgm:spPr/>
      <dgm:t>
        <a:bodyPr/>
        <a:lstStyle/>
        <a:p>
          <a:endParaRPr lang="en-US"/>
        </a:p>
      </dgm:t>
    </dgm:pt>
    <dgm:pt modelId="{E1D802C7-865B-420C-8039-A116F7A77FFC}">
      <dgm:prSet phldrT="[Text]"/>
      <dgm:spPr/>
      <dgm:t>
        <a:bodyPr/>
        <a:lstStyle/>
        <a:p>
          <a:r>
            <a:rPr lang="en-US" dirty="0"/>
            <a:t>Content</a:t>
          </a:r>
        </a:p>
      </dgm:t>
    </dgm:pt>
    <dgm:pt modelId="{6952C487-F2CA-4DFF-8022-E87B939E85E1}" type="parTrans" cxnId="{9B4C8C95-0ABF-4C6F-9031-DF701AC99942}">
      <dgm:prSet/>
      <dgm:spPr/>
      <dgm:t>
        <a:bodyPr/>
        <a:lstStyle/>
        <a:p>
          <a:endParaRPr lang="en-US"/>
        </a:p>
      </dgm:t>
    </dgm:pt>
    <dgm:pt modelId="{C8A80174-045C-4275-8799-87CBD7FBA459}" type="sibTrans" cxnId="{9B4C8C95-0ABF-4C6F-9031-DF701AC99942}">
      <dgm:prSet/>
      <dgm:spPr/>
      <dgm:t>
        <a:bodyPr/>
        <a:lstStyle/>
        <a:p>
          <a:endParaRPr lang="en-US"/>
        </a:p>
      </dgm:t>
    </dgm:pt>
    <dgm:pt modelId="{0078D401-56F0-4C32-AA56-33433D88BC40}">
      <dgm:prSet phldrT="[Text]"/>
      <dgm:spPr/>
      <dgm:t>
        <a:bodyPr/>
        <a:lstStyle/>
        <a:p>
          <a:r>
            <a:rPr lang="en-US" dirty="0"/>
            <a:t>Teacher</a:t>
          </a:r>
        </a:p>
      </dgm:t>
    </dgm:pt>
    <dgm:pt modelId="{476CA9F2-126B-4231-8BEF-D8064B057B47}" type="parTrans" cxnId="{2F01F100-7A88-44D2-9493-D48515DFE8CB}">
      <dgm:prSet/>
      <dgm:spPr/>
      <dgm:t>
        <a:bodyPr/>
        <a:lstStyle/>
        <a:p>
          <a:endParaRPr lang="en-US"/>
        </a:p>
      </dgm:t>
    </dgm:pt>
    <dgm:pt modelId="{4AF013DE-0D06-4855-8B51-A4F59F8EDC3D}" type="sibTrans" cxnId="{2F01F100-7A88-44D2-9493-D48515DFE8CB}">
      <dgm:prSet/>
      <dgm:spPr/>
      <dgm:t>
        <a:bodyPr/>
        <a:lstStyle/>
        <a:p>
          <a:endParaRPr lang="en-US"/>
        </a:p>
      </dgm:t>
    </dgm:pt>
    <dgm:pt modelId="{87F21C82-DBE7-4E6B-99D6-7D2859BBABF9}" type="pres">
      <dgm:prSet presAssocID="{1F331BBC-86CA-4906-8CA1-D68888BF4D20}" presName="Name0" presStyleCnt="0">
        <dgm:presLayoutVars>
          <dgm:chMax val="1"/>
          <dgm:dir/>
          <dgm:animLvl val="ctr"/>
          <dgm:resizeHandles val="exact"/>
        </dgm:presLayoutVars>
      </dgm:prSet>
      <dgm:spPr/>
    </dgm:pt>
    <dgm:pt modelId="{4736B80A-1791-4339-AB5E-6D6A9035BD55}" type="pres">
      <dgm:prSet presAssocID="{7BE4220F-0114-4C0A-86A7-606C8C6247E3}" presName="centerShape" presStyleLbl="node0" presStyleIdx="0" presStyleCnt="1"/>
      <dgm:spPr/>
    </dgm:pt>
    <dgm:pt modelId="{492B822C-BBEE-410E-A0BC-FD1D05052C93}" type="pres">
      <dgm:prSet presAssocID="{BD120C4E-7A9D-416A-AA6C-ACD66BAB4F82}" presName="node" presStyleLbl="node1" presStyleIdx="0" presStyleCnt="3">
        <dgm:presLayoutVars>
          <dgm:bulletEnabled val="1"/>
        </dgm:presLayoutVars>
      </dgm:prSet>
      <dgm:spPr/>
    </dgm:pt>
    <dgm:pt modelId="{DF10C986-555F-4CBE-A9D1-F6B36FBE4612}" type="pres">
      <dgm:prSet presAssocID="{BD120C4E-7A9D-416A-AA6C-ACD66BAB4F82}" presName="dummy" presStyleCnt="0"/>
      <dgm:spPr/>
    </dgm:pt>
    <dgm:pt modelId="{A3E0AFEA-6927-4CFD-8AC5-066BDA12579A}" type="pres">
      <dgm:prSet presAssocID="{886E0931-3F22-4CA6-9BD7-E6A33281FE0C}" presName="sibTrans" presStyleLbl="sibTrans2D1" presStyleIdx="0" presStyleCnt="3"/>
      <dgm:spPr/>
    </dgm:pt>
    <dgm:pt modelId="{5D972CE3-E88C-4479-831B-68F3CEDB60DA}" type="pres">
      <dgm:prSet presAssocID="{E1D802C7-865B-420C-8039-A116F7A77FFC}" presName="node" presStyleLbl="node1" presStyleIdx="1" presStyleCnt="3">
        <dgm:presLayoutVars>
          <dgm:bulletEnabled val="1"/>
        </dgm:presLayoutVars>
      </dgm:prSet>
      <dgm:spPr/>
    </dgm:pt>
    <dgm:pt modelId="{7B8F410A-D9F4-47F3-AC5E-BFCC3B30342C}" type="pres">
      <dgm:prSet presAssocID="{E1D802C7-865B-420C-8039-A116F7A77FFC}" presName="dummy" presStyleCnt="0"/>
      <dgm:spPr/>
    </dgm:pt>
    <dgm:pt modelId="{EF67B2A1-B51E-483E-A77D-396B913931B8}" type="pres">
      <dgm:prSet presAssocID="{C8A80174-045C-4275-8799-87CBD7FBA459}" presName="sibTrans" presStyleLbl="sibTrans2D1" presStyleIdx="1" presStyleCnt="3"/>
      <dgm:spPr/>
    </dgm:pt>
    <dgm:pt modelId="{D2BB24DC-8B3C-4482-AE1A-7962AF2308CC}" type="pres">
      <dgm:prSet presAssocID="{0078D401-56F0-4C32-AA56-33433D88BC40}" presName="node" presStyleLbl="node1" presStyleIdx="2" presStyleCnt="3">
        <dgm:presLayoutVars>
          <dgm:bulletEnabled val="1"/>
        </dgm:presLayoutVars>
      </dgm:prSet>
      <dgm:spPr/>
    </dgm:pt>
    <dgm:pt modelId="{8C09571F-6BC6-4A6D-9C00-EFC4A7E2A4B9}" type="pres">
      <dgm:prSet presAssocID="{0078D401-56F0-4C32-AA56-33433D88BC40}" presName="dummy" presStyleCnt="0"/>
      <dgm:spPr/>
    </dgm:pt>
    <dgm:pt modelId="{D306A8C4-65D6-434D-82CB-F7B3A6AEAB8E}" type="pres">
      <dgm:prSet presAssocID="{4AF013DE-0D06-4855-8B51-A4F59F8EDC3D}" presName="sibTrans" presStyleLbl="sibTrans2D1" presStyleIdx="2" presStyleCnt="3"/>
      <dgm:spPr/>
    </dgm:pt>
  </dgm:ptLst>
  <dgm:cxnLst>
    <dgm:cxn modelId="{2F01F100-7A88-44D2-9493-D48515DFE8CB}" srcId="{7BE4220F-0114-4C0A-86A7-606C8C6247E3}" destId="{0078D401-56F0-4C32-AA56-33433D88BC40}" srcOrd="2" destOrd="0" parTransId="{476CA9F2-126B-4231-8BEF-D8064B057B47}" sibTransId="{4AF013DE-0D06-4855-8B51-A4F59F8EDC3D}"/>
    <dgm:cxn modelId="{FCA24A1C-829E-4811-885D-C66D6F375436}" srcId="{7BE4220F-0114-4C0A-86A7-606C8C6247E3}" destId="{BD120C4E-7A9D-416A-AA6C-ACD66BAB4F82}" srcOrd="0" destOrd="0" parTransId="{6E62574D-A1B2-42C0-9267-7B1F6E0531F3}" sibTransId="{886E0931-3F22-4CA6-9BD7-E6A33281FE0C}"/>
    <dgm:cxn modelId="{EAE37623-C06E-4402-9DD8-AED88D11261D}" type="presOf" srcId="{0078D401-56F0-4C32-AA56-33433D88BC40}" destId="{D2BB24DC-8B3C-4482-AE1A-7962AF2308CC}" srcOrd="0" destOrd="0" presId="urn:microsoft.com/office/officeart/2005/8/layout/radial6"/>
    <dgm:cxn modelId="{36022535-9485-4645-93A0-27E7C0FE3B08}" type="presOf" srcId="{C8A80174-045C-4275-8799-87CBD7FBA459}" destId="{EF67B2A1-B51E-483E-A77D-396B913931B8}" srcOrd="0" destOrd="0" presId="urn:microsoft.com/office/officeart/2005/8/layout/radial6"/>
    <dgm:cxn modelId="{79D32637-F3B0-4398-BE20-82465030710D}" type="presOf" srcId="{886E0931-3F22-4CA6-9BD7-E6A33281FE0C}" destId="{A3E0AFEA-6927-4CFD-8AC5-066BDA12579A}" srcOrd="0" destOrd="0" presId="urn:microsoft.com/office/officeart/2005/8/layout/radial6"/>
    <dgm:cxn modelId="{F1DF2250-DF9E-4304-B649-4AFE50A52BBA}" type="presOf" srcId="{BD120C4E-7A9D-416A-AA6C-ACD66BAB4F82}" destId="{492B822C-BBEE-410E-A0BC-FD1D05052C93}" srcOrd="0" destOrd="0" presId="urn:microsoft.com/office/officeart/2005/8/layout/radial6"/>
    <dgm:cxn modelId="{9B4C8C95-0ABF-4C6F-9031-DF701AC99942}" srcId="{7BE4220F-0114-4C0A-86A7-606C8C6247E3}" destId="{E1D802C7-865B-420C-8039-A116F7A77FFC}" srcOrd="1" destOrd="0" parTransId="{6952C487-F2CA-4DFF-8022-E87B939E85E1}" sibTransId="{C8A80174-045C-4275-8799-87CBD7FBA459}"/>
    <dgm:cxn modelId="{FFC044AA-A7E5-429D-8E4B-75CF3CBAA673}" type="presOf" srcId="{7BE4220F-0114-4C0A-86A7-606C8C6247E3}" destId="{4736B80A-1791-4339-AB5E-6D6A9035BD55}" srcOrd="0" destOrd="0" presId="urn:microsoft.com/office/officeart/2005/8/layout/radial6"/>
    <dgm:cxn modelId="{5E3794B6-CA09-4860-AE34-CBA1B7563CC7}" type="presOf" srcId="{E1D802C7-865B-420C-8039-A116F7A77FFC}" destId="{5D972CE3-E88C-4479-831B-68F3CEDB60DA}" srcOrd="0" destOrd="0" presId="urn:microsoft.com/office/officeart/2005/8/layout/radial6"/>
    <dgm:cxn modelId="{9B2C69DD-4BAD-4BA6-BBDB-769260A91632}" type="presOf" srcId="{1F331BBC-86CA-4906-8CA1-D68888BF4D20}" destId="{87F21C82-DBE7-4E6B-99D6-7D2859BBABF9}" srcOrd="0" destOrd="0" presId="urn:microsoft.com/office/officeart/2005/8/layout/radial6"/>
    <dgm:cxn modelId="{4F7E4DFC-5AF8-424A-93DC-B4B614E03B1A}" srcId="{1F331BBC-86CA-4906-8CA1-D68888BF4D20}" destId="{7BE4220F-0114-4C0A-86A7-606C8C6247E3}" srcOrd="0" destOrd="0" parTransId="{0CF8036D-D14F-4510-93FA-5806C7706771}" sibTransId="{5F105984-776F-4A59-8334-E4FE7B545444}"/>
    <dgm:cxn modelId="{79C01AFD-2E8A-4DC9-A22E-A838507A3AB1}" type="presOf" srcId="{4AF013DE-0D06-4855-8B51-A4F59F8EDC3D}" destId="{D306A8C4-65D6-434D-82CB-F7B3A6AEAB8E}" srcOrd="0" destOrd="0" presId="urn:microsoft.com/office/officeart/2005/8/layout/radial6"/>
    <dgm:cxn modelId="{60BDF76C-1D86-4616-97B9-23992C2CBB4B}" type="presParOf" srcId="{87F21C82-DBE7-4E6B-99D6-7D2859BBABF9}" destId="{4736B80A-1791-4339-AB5E-6D6A9035BD55}" srcOrd="0" destOrd="0" presId="urn:microsoft.com/office/officeart/2005/8/layout/radial6"/>
    <dgm:cxn modelId="{5A86C554-8ACC-4FD1-B772-04309BBA0725}" type="presParOf" srcId="{87F21C82-DBE7-4E6B-99D6-7D2859BBABF9}" destId="{492B822C-BBEE-410E-A0BC-FD1D05052C93}" srcOrd="1" destOrd="0" presId="urn:microsoft.com/office/officeart/2005/8/layout/radial6"/>
    <dgm:cxn modelId="{A9826E8B-84F5-4306-A881-A9C574C2B2CB}" type="presParOf" srcId="{87F21C82-DBE7-4E6B-99D6-7D2859BBABF9}" destId="{DF10C986-555F-4CBE-A9D1-F6B36FBE4612}" srcOrd="2" destOrd="0" presId="urn:microsoft.com/office/officeart/2005/8/layout/radial6"/>
    <dgm:cxn modelId="{D4A27070-5A4E-40BA-A039-53069D6F9260}" type="presParOf" srcId="{87F21C82-DBE7-4E6B-99D6-7D2859BBABF9}" destId="{A3E0AFEA-6927-4CFD-8AC5-066BDA12579A}" srcOrd="3" destOrd="0" presId="urn:microsoft.com/office/officeart/2005/8/layout/radial6"/>
    <dgm:cxn modelId="{347AF5BC-16F1-416D-8C98-C8D3C9E1B257}" type="presParOf" srcId="{87F21C82-DBE7-4E6B-99D6-7D2859BBABF9}" destId="{5D972CE3-E88C-4479-831B-68F3CEDB60DA}" srcOrd="4" destOrd="0" presId="urn:microsoft.com/office/officeart/2005/8/layout/radial6"/>
    <dgm:cxn modelId="{F6A04740-4657-4979-87CD-0DF083558935}" type="presParOf" srcId="{87F21C82-DBE7-4E6B-99D6-7D2859BBABF9}" destId="{7B8F410A-D9F4-47F3-AC5E-BFCC3B30342C}" srcOrd="5" destOrd="0" presId="urn:microsoft.com/office/officeart/2005/8/layout/radial6"/>
    <dgm:cxn modelId="{528C77C6-FA8E-450C-95F9-76A960C4907E}" type="presParOf" srcId="{87F21C82-DBE7-4E6B-99D6-7D2859BBABF9}" destId="{EF67B2A1-B51E-483E-A77D-396B913931B8}" srcOrd="6" destOrd="0" presId="urn:microsoft.com/office/officeart/2005/8/layout/radial6"/>
    <dgm:cxn modelId="{8604C066-55D5-482F-A2BC-633033AC1B25}" type="presParOf" srcId="{87F21C82-DBE7-4E6B-99D6-7D2859BBABF9}" destId="{D2BB24DC-8B3C-4482-AE1A-7962AF2308CC}" srcOrd="7" destOrd="0" presId="urn:microsoft.com/office/officeart/2005/8/layout/radial6"/>
    <dgm:cxn modelId="{AFB381A8-28A7-412A-95AA-802A221C9529}" type="presParOf" srcId="{87F21C82-DBE7-4E6B-99D6-7D2859BBABF9}" destId="{8C09571F-6BC6-4A6D-9C00-EFC4A7E2A4B9}" srcOrd="8" destOrd="0" presId="urn:microsoft.com/office/officeart/2005/8/layout/radial6"/>
    <dgm:cxn modelId="{A0EC15D4-A2C4-40C8-BE85-3B50DF8C52A9}" type="presParOf" srcId="{87F21C82-DBE7-4E6B-99D6-7D2859BBABF9}" destId="{D306A8C4-65D6-434D-82CB-F7B3A6AEAB8E}" srcOrd="9"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578A4BF-79F0-42D6-84D1-23E97756A2C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1457778-4D38-4B75-BB54-13D23EDAEDB8}">
      <dgm:prSet phldrT="[Text]"/>
      <dgm:spPr/>
      <dgm:t>
        <a:bodyPr/>
        <a:lstStyle/>
        <a:p>
          <a:r>
            <a:rPr lang="en-US" dirty="0"/>
            <a:t>Academic Integrity/Ethics</a:t>
          </a:r>
        </a:p>
      </dgm:t>
    </dgm:pt>
    <dgm:pt modelId="{942C93C7-3794-4850-B857-3C7750E7AFD2}" type="parTrans" cxnId="{C37C80AB-6720-4AF2-9671-452D720B978B}">
      <dgm:prSet/>
      <dgm:spPr/>
      <dgm:t>
        <a:bodyPr/>
        <a:lstStyle/>
        <a:p>
          <a:endParaRPr lang="en-US"/>
        </a:p>
      </dgm:t>
    </dgm:pt>
    <dgm:pt modelId="{F6089794-8D09-4F7A-8E85-E27C724E181B}" type="sibTrans" cxnId="{C37C80AB-6720-4AF2-9671-452D720B978B}">
      <dgm:prSet/>
      <dgm:spPr/>
      <dgm:t>
        <a:bodyPr/>
        <a:lstStyle/>
        <a:p>
          <a:endParaRPr lang="en-US"/>
        </a:p>
      </dgm:t>
    </dgm:pt>
    <dgm:pt modelId="{A58204DC-3F8A-4595-A25F-E5AF45B2EFBF}">
      <dgm:prSet phldrT="[Text]"/>
      <dgm:spPr/>
      <dgm:t>
        <a:bodyPr/>
        <a:lstStyle/>
        <a:p>
          <a:r>
            <a:rPr lang="en-US" dirty="0"/>
            <a:t>Instructions on how AI can be used</a:t>
          </a:r>
        </a:p>
      </dgm:t>
    </dgm:pt>
    <dgm:pt modelId="{BD78EFF4-B632-498C-8768-8B8F98A15645}" type="parTrans" cxnId="{7C9F8588-E011-47F2-BF78-C00A4D5FC77B}">
      <dgm:prSet/>
      <dgm:spPr/>
      <dgm:t>
        <a:bodyPr/>
        <a:lstStyle/>
        <a:p>
          <a:endParaRPr lang="en-US"/>
        </a:p>
      </dgm:t>
    </dgm:pt>
    <dgm:pt modelId="{4726E98D-5C4E-42C6-9B48-C90CBD07000E}" type="sibTrans" cxnId="{7C9F8588-E011-47F2-BF78-C00A4D5FC77B}">
      <dgm:prSet/>
      <dgm:spPr/>
      <dgm:t>
        <a:bodyPr/>
        <a:lstStyle/>
        <a:p>
          <a:endParaRPr lang="en-US"/>
        </a:p>
      </dgm:t>
    </dgm:pt>
    <dgm:pt modelId="{4ECB31E3-9D97-46A5-896B-84116E49BC16}">
      <dgm:prSet phldrT="[Text]"/>
      <dgm:spPr/>
      <dgm:t>
        <a:bodyPr/>
        <a:lstStyle/>
        <a:p>
          <a:r>
            <a:rPr lang="en-US" dirty="0"/>
            <a:t>Implications of AI – Algorithm bias</a:t>
          </a:r>
        </a:p>
      </dgm:t>
    </dgm:pt>
    <dgm:pt modelId="{2DB3856B-E9E6-4D30-B61E-9FB5FCB81D49}" type="parTrans" cxnId="{3192E767-6C62-4330-8712-1D4CFCB42576}">
      <dgm:prSet/>
      <dgm:spPr/>
      <dgm:t>
        <a:bodyPr/>
        <a:lstStyle/>
        <a:p>
          <a:endParaRPr lang="en-US"/>
        </a:p>
      </dgm:t>
    </dgm:pt>
    <dgm:pt modelId="{9BA2CDDA-CC65-4EAC-BDDC-6A97A942AE8E}" type="sibTrans" cxnId="{3192E767-6C62-4330-8712-1D4CFCB42576}">
      <dgm:prSet/>
      <dgm:spPr/>
      <dgm:t>
        <a:bodyPr/>
        <a:lstStyle/>
        <a:p>
          <a:endParaRPr lang="en-US"/>
        </a:p>
      </dgm:t>
    </dgm:pt>
    <dgm:pt modelId="{F207865C-3CFF-42D9-8955-0C28546C7F0C}">
      <dgm:prSet phldrT="[Text]"/>
      <dgm:spPr/>
      <dgm:t>
        <a:bodyPr/>
        <a:lstStyle/>
        <a:p>
          <a:r>
            <a:rPr lang="en-US" dirty="0"/>
            <a:t>AI-Informed Teaching/Assessment</a:t>
          </a:r>
        </a:p>
      </dgm:t>
    </dgm:pt>
    <dgm:pt modelId="{21B84839-EB8F-45E6-A492-66DB7DD03A81}" type="parTrans" cxnId="{34C60F5D-FF5E-49D8-8AF3-4262C6916BDD}">
      <dgm:prSet/>
      <dgm:spPr/>
      <dgm:t>
        <a:bodyPr/>
        <a:lstStyle/>
        <a:p>
          <a:endParaRPr lang="en-US"/>
        </a:p>
      </dgm:t>
    </dgm:pt>
    <dgm:pt modelId="{AC64EDEC-0444-467C-AB15-B6BEFB8C5E7A}" type="sibTrans" cxnId="{34C60F5D-FF5E-49D8-8AF3-4262C6916BDD}">
      <dgm:prSet/>
      <dgm:spPr/>
      <dgm:t>
        <a:bodyPr/>
        <a:lstStyle/>
        <a:p>
          <a:endParaRPr lang="en-US"/>
        </a:p>
      </dgm:t>
    </dgm:pt>
    <dgm:pt modelId="{CB2ACF64-91EA-44DC-A5C1-05620B090466}">
      <dgm:prSet phldrT="[Text]"/>
      <dgm:spPr/>
      <dgm:t>
        <a:bodyPr/>
        <a:lstStyle/>
        <a:p>
          <a:r>
            <a:rPr lang="en-US" dirty="0"/>
            <a:t>AI-related directions/policies in Syllabus</a:t>
          </a:r>
        </a:p>
      </dgm:t>
    </dgm:pt>
    <dgm:pt modelId="{B1522B49-5219-4558-9B40-AB25FF3A8AA2}" type="parTrans" cxnId="{85AC522C-12F5-4FA3-8BBB-C4FCBD53C5AF}">
      <dgm:prSet/>
      <dgm:spPr/>
      <dgm:t>
        <a:bodyPr/>
        <a:lstStyle/>
        <a:p>
          <a:endParaRPr lang="en-US"/>
        </a:p>
      </dgm:t>
    </dgm:pt>
    <dgm:pt modelId="{A8E958CD-F3BA-47F6-9809-ECF6F10FFF7A}" type="sibTrans" cxnId="{85AC522C-12F5-4FA3-8BBB-C4FCBD53C5AF}">
      <dgm:prSet/>
      <dgm:spPr/>
      <dgm:t>
        <a:bodyPr/>
        <a:lstStyle/>
        <a:p>
          <a:endParaRPr lang="en-US"/>
        </a:p>
      </dgm:t>
    </dgm:pt>
    <dgm:pt modelId="{10DF1BA9-137C-48D7-B662-7DFA3580B8EF}">
      <dgm:prSet phldrT="[Text]"/>
      <dgm:spPr/>
      <dgm:t>
        <a:bodyPr/>
        <a:lstStyle/>
        <a:p>
          <a:r>
            <a:rPr lang="en-US" dirty="0"/>
            <a:t>Links to University/College published AI-use guidelines</a:t>
          </a:r>
        </a:p>
      </dgm:t>
    </dgm:pt>
    <dgm:pt modelId="{565CC600-4DEF-492D-845E-69AC575C9F88}" type="parTrans" cxnId="{A6EAAE67-34C0-4CDA-8E13-A4BF2859918C}">
      <dgm:prSet/>
      <dgm:spPr/>
      <dgm:t>
        <a:bodyPr/>
        <a:lstStyle/>
        <a:p>
          <a:endParaRPr lang="en-US"/>
        </a:p>
      </dgm:t>
    </dgm:pt>
    <dgm:pt modelId="{8A2C7D37-03FC-47F8-B07F-568BCB79D58D}" type="sibTrans" cxnId="{A6EAAE67-34C0-4CDA-8E13-A4BF2859918C}">
      <dgm:prSet/>
      <dgm:spPr/>
      <dgm:t>
        <a:bodyPr/>
        <a:lstStyle/>
        <a:p>
          <a:endParaRPr lang="en-US"/>
        </a:p>
      </dgm:t>
    </dgm:pt>
    <dgm:pt modelId="{5A1526C4-364E-42DD-9DC5-3F39A0E00867}">
      <dgm:prSet phldrT="[Text]"/>
      <dgm:spPr/>
      <dgm:t>
        <a:bodyPr/>
        <a:lstStyle/>
        <a:p>
          <a:r>
            <a:rPr lang="en-US" dirty="0"/>
            <a:t>AI Learning Resources</a:t>
          </a:r>
        </a:p>
      </dgm:t>
    </dgm:pt>
    <dgm:pt modelId="{3BF1FD97-66D2-4148-8AA4-CAC9ADF84283}" type="parTrans" cxnId="{5CE9D76B-9CF9-4149-9B32-628A1F5F2F1E}">
      <dgm:prSet/>
      <dgm:spPr/>
      <dgm:t>
        <a:bodyPr/>
        <a:lstStyle/>
        <a:p>
          <a:endParaRPr lang="en-US"/>
        </a:p>
      </dgm:t>
    </dgm:pt>
    <dgm:pt modelId="{2EB99469-555D-48B3-9D64-7BE0D655FB27}" type="sibTrans" cxnId="{5CE9D76B-9CF9-4149-9B32-628A1F5F2F1E}">
      <dgm:prSet/>
      <dgm:spPr/>
      <dgm:t>
        <a:bodyPr/>
        <a:lstStyle/>
        <a:p>
          <a:endParaRPr lang="en-US"/>
        </a:p>
      </dgm:t>
    </dgm:pt>
    <dgm:pt modelId="{8C61EB2D-DFDF-4D1A-AF14-75186D486B74}">
      <dgm:prSet phldrT="[Text]"/>
      <dgm:spPr/>
      <dgm:t>
        <a:bodyPr/>
        <a:lstStyle/>
        <a:p>
          <a:r>
            <a:rPr lang="en-US" dirty="0"/>
            <a:t>Using AI for troubleshooting code</a:t>
          </a:r>
        </a:p>
      </dgm:t>
    </dgm:pt>
    <dgm:pt modelId="{DDB86C5B-B4AF-4F83-8383-320F6C7259B9}" type="parTrans" cxnId="{D0D85100-B80E-4364-8077-E959F7F5987D}">
      <dgm:prSet/>
      <dgm:spPr/>
      <dgm:t>
        <a:bodyPr/>
        <a:lstStyle/>
        <a:p>
          <a:endParaRPr lang="en-US"/>
        </a:p>
      </dgm:t>
    </dgm:pt>
    <dgm:pt modelId="{F27FDA77-CEAD-4FE0-8F08-628B7E37A7E3}" type="sibTrans" cxnId="{D0D85100-B80E-4364-8077-E959F7F5987D}">
      <dgm:prSet/>
      <dgm:spPr/>
      <dgm:t>
        <a:bodyPr/>
        <a:lstStyle/>
        <a:p>
          <a:endParaRPr lang="en-US"/>
        </a:p>
      </dgm:t>
    </dgm:pt>
    <dgm:pt modelId="{F2F934CB-C514-4676-80C4-5C1DE8D5CF29}">
      <dgm:prSet phldrT="[Text]"/>
      <dgm:spPr/>
      <dgm:t>
        <a:bodyPr/>
        <a:lstStyle/>
        <a:p>
          <a:r>
            <a:rPr lang="en-US" dirty="0"/>
            <a:t>Demonstrating to students use of AI in learning challenging content - customization</a:t>
          </a:r>
        </a:p>
      </dgm:t>
    </dgm:pt>
    <dgm:pt modelId="{326E4FE2-EF43-4917-B722-326A78C1DDFB}" type="parTrans" cxnId="{FC53E80A-40E8-4A2F-8098-7D15F09C8E85}">
      <dgm:prSet/>
      <dgm:spPr/>
      <dgm:t>
        <a:bodyPr/>
        <a:lstStyle/>
        <a:p>
          <a:endParaRPr lang="en-US"/>
        </a:p>
      </dgm:t>
    </dgm:pt>
    <dgm:pt modelId="{1E7CB84D-ADE9-4D16-AB71-95139C9A3328}" type="sibTrans" cxnId="{FC53E80A-40E8-4A2F-8098-7D15F09C8E85}">
      <dgm:prSet/>
      <dgm:spPr/>
      <dgm:t>
        <a:bodyPr/>
        <a:lstStyle/>
        <a:p>
          <a:endParaRPr lang="en-US"/>
        </a:p>
      </dgm:t>
    </dgm:pt>
    <dgm:pt modelId="{94D3A9BD-16FB-43F6-BA92-3C7505B7B5CB}">
      <dgm:prSet phldrT="[Text]"/>
      <dgm:spPr/>
      <dgm:t>
        <a:bodyPr/>
        <a:lstStyle/>
        <a:p>
          <a:r>
            <a:rPr lang="en-US" dirty="0"/>
            <a:t>How AI-generated work needs to be cited</a:t>
          </a:r>
        </a:p>
      </dgm:t>
    </dgm:pt>
    <dgm:pt modelId="{7BC3F637-4C82-4FF3-AAE5-F2A458868F1B}" type="parTrans" cxnId="{F1ADC31C-076F-4F7C-BAB3-1BD203F97DE3}">
      <dgm:prSet/>
      <dgm:spPr/>
    </dgm:pt>
    <dgm:pt modelId="{A1A8324B-958C-4A3E-AC98-7E37F31D3524}" type="sibTrans" cxnId="{F1ADC31C-076F-4F7C-BAB3-1BD203F97DE3}">
      <dgm:prSet/>
      <dgm:spPr/>
    </dgm:pt>
    <dgm:pt modelId="{B6EB518F-AF15-4702-AC3F-D16F84A1BED5}" type="pres">
      <dgm:prSet presAssocID="{8578A4BF-79F0-42D6-84D1-23E97756A2C0}" presName="Name0" presStyleCnt="0">
        <dgm:presLayoutVars>
          <dgm:dir/>
          <dgm:animLvl val="lvl"/>
          <dgm:resizeHandles val="exact"/>
        </dgm:presLayoutVars>
      </dgm:prSet>
      <dgm:spPr/>
    </dgm:pt>
    <dgm:pt modelId="{69AA3F5A-B27C-4E90-BAEB-CF5FC56BCDE5}" type="pres">
      <dgm:prSet presAssocID="{21457778-4D38-4B75-BB54-13D23EDAEDB8}" presName="composite" presStyleCnt="0"/>
      <dgm:spPr/>
    </dgm:pt>
    <dgm:pt modelId="{D0770C91-FB1F-4F98-A19F-0B2B6EDF97B8}" type="pres">
      <dgm:prSet presAssocID="{21457778-4D38-4B75-BB54-13D23EDAEDB8}" presName="parTx" presStyleLbl="alignNode1" presStyleIdx="0" presStyleCnt="3">
        <dgm:presLayoutVars>
          <dgm:chMax val="0"/>
          <dgm:chPref val="0"/>
          <dgm:bulletEnabled val="1"/>
        </dgm:presLayoutVars>
      </dgm:prSet>
      <dgm:spPr/>
    </dgm:pt>
    <dgm:pt modelId="{8F82A370-A40B-4669-93D1-2924E8B70186}" type="pres">
      <dgm:prSet presAssocID="{21457778-4D38-4B75-BB54-13D23EDAEDB8}" presName="desTx" presStyleLbl="alignAccFollowNode1" presStyleIdx="0" presStyleCnt="3">
        <dgm:presLayoutVars>
          <dgm:bulletEnabled val="1"/>
        </dgm:presLayoutVars>
      </dgm:prSet>
      <dgm:spPr/>
    </dgm:pt>
    <dgm:pt modelId="{A96308C0-AF0F-441E-B5DF-D63726306028}" type="pres">
      <dgm:prSet presAssocID="{F6089794-8D09-4F7A-8E85-E27C724E181B}" presName="space" presStyleCnt="0"/>
      <dgm:spPr/>
    </dgm:pt>
    <dgm:pt modelId="{0CF420F6-1A40-42A0-B899-DF89C03847FA}" type="pres">
      <dgm:prSet presAssocID="{F207865C-3CFF-42D9-8955-0C28546C7F0C}" presName="composite" presStyleCnt="0"/>
      <dgm:spPr/>
    </dgm:pt>
    <dgm:pt modelId="{2D499859-D144-46A5-9A8A-B66DE042E3C0}" type="pres">
      <dgm:prSet presAssocID="{F207865C-3CFF-42D9-8955-0C28546C7F0C}" presName="parTx" presStyleLbl="alignNode1" presStyleIdx="1" presStyleCnt="3">
        <dgm:presLayoutVars>
          <dgm:chMax val="0"/>
          <dgm:chPref val="0"/>
          <dgm:bulletEnabled val="1"/>
        </dgm:presLayoutVars>
      </dgm:prSet>
      <dgm:spPr/>
    </dgm:pt>
    <dgm:pt modelId="{5DBCE2DE-E58D-4286-BE2F-7EB30CB89B4D}" type="pres">
      <dgm:prSet presAssocID="{F207865C-3CFF-42D9-8955-0C28546C7F0C}" presName="desTx" presStyleLbl="alignAccFollowNode1" presStyleIdx="1" presStyleCnt="3">
        <dgm:presLayoutVars>
          <dgm:bulletEnabled val="1"/>
        </dgm:presLayoutVars>
      </dgm:prSet>
      <dgm:spPr/>
    </dgm:pt>
    <dgm:pt modelId="{CE0F46AB-D4DB-447A-BC6B-2AE749C65E85}" type="pres">
      <dgm:prSet presAssocID="{AC64EDEC-0444-467C-AB15-B6BEFB8C5E7A}" presName="space" presStyleCnt="0"/>
      <dgm:spPr/>
    </dgm:pt>
    <dgm:pt modelId="{A20C67A6-1DCE-4B16-9C03-D685BB59C7D3}" type="pres">
      <dgm:prSet presAssocID="{5A1526C4-364E-42DD-9DC5-3F39A0E00867}" presName="composite" presStyleCnt="0"/>
      <dgm:spPr/>
    </dgm:pt>
    <dgm:pt modelId="{ED6B065D-6CE4-4F49-9107-91E3B4B98F46}" type="pres">
      <dgm:prSet presAssocID="{5A1526C4-364E-42DD-9DC5-3F39A0E00867}" presName="parTx" presStyleLbl="alignNode1" presStyleIdx="2" presStyleCnt="3">
        <dgm:presLayoutVars>
          <dgm:chMax val="0"/>
          <dgm:chPref val="0"/>
          <dgm:bulletEnabled val="1"/>
        </dgm:presLayoutVars>
      </dgm:prSet>
      <dgm:spPr/>
    </dgm:pt>
    <dgm:pt modelId="{971233C4-4508-4FAB-A2F5-E542D78CD5A3}" type="pres">
      <dgm:prSet presAssocID="{5A1526C4-364E-42DD-9DC5-3F39A0E00867}" presName="desTx" presStyleLbl="alignAccFollowNode1" presStyleIdx="2" presStyleCnt="3">
        <dgm:presLayoutVars>
          <dgm:bulletEnabled val="1"/>
        </dgm:presLayoutVars>
      </dgm:prSet>
      <dgm:spPr/>
    </dgm:pt>
  </dgm:ptLst>
  <dgm:cxnLst>
    <dgm:cxn modelId="{D0D85100-B80E-4364-8077-E959F7F5987D}" srcId="{5A1526C4-364E-42DD-9DC5-3F39A0E00867}" destId="{8C61EB2D-DFDF-4D1A-AF14-75186D486B74}" srcOrd="0" destOrd="0" parTransId="{DDB86C5B-B4AF-4F83-8383-320F6C7259B9}" sibTransId="{F27FDA77-CEAD-4FE0-8F08-628B7E37A7E3}"/>
    <dgm:cxn modelId="{FC53E80A-40E8-4A2F-8098-7D15F09C8E85}" srcId="{5A1526C4-364E-42DD-9DC5-3F39A0E00867}" destId="{F2F934CB-C514-4676-80C4-5C1DE8D5CF29}" srcOrd="1" destOrd="0" parTransId="{326E4FE2-EF43-4917-B722-326A78C1DDFB}" sibTransId="{1E7CB84D-ADE9-4D16-AB71-95139C9A3328}"/>
    <dgm:cxn modelId="{257E9B13-28AA-4CD3-AC00-E064C3BB3FD4}" type="presOf" srcId="{F207865C-3CFF-42D9-8955-0C28546C7F0C}" destId="{2D499859-D144-46A5-9A8A-B66DE042E3C0}" srcOrd="0" destOrd="0" presId="urn:microsoft.com/office/officeart/2005/8/layout/hList1"/>
    <dgm:cxn modelId="{8C44A613-A626-4BC2-BB80-3CCD81313259}" type="presOf" srcId="{5A1526C4-364E-42DD-9DC5-3F39A0E00867}" destId="{ED6B065D-6CE4-4F49-9107-91E3B4B98F46}" srcOrd="0" destOrd="0" presId="urn:microsoft.com/office/officeart/2005/8/layout/hList1"/>
    <dgm:cxn modelId="{45CB0018-CD57-41EB-BD31-1F9833892998}" type="presOf" srcId="{A58204DC-3F8A-4595-A25F-E5AF45B2EFBF}" destId="{8F82A370-A40B-4669-93D1-2924E8B70186}" srcOrd="0" destOrd="0" presId="urn:microsoft.com/office/officeart/2005/8/layout/hList1"/>
    <dgm:cxn modelId="{EA16471C-2833-40BC-91F0-AACAAC109B5C}" type="presOf" srcId="{F2F934CB-C514-4676-80C4-5C1DE8D5CF29}" destId="{971233C4-4508-4FAB-A2F5-E542D78CD5A3}" srcOrd="0" destOrd="1" presId="urn:microsoft.com/office/officeart/2005/8/layout/hList1"/>
    <dgm:cxn modelId="{F1ADC31C-076F-4F7C-BAB3-1BD203F97DE3}" srcId="{21457778-4D38-4B75-BB54-13D23EDAEDB8}" destId="{94D3A9BD-16FB-43F6-BA92-3C7505B7B5CB}" srcOrd="2" destOrd="0" parTransId="{7BC3F637-4C82-4FF3-AAE5-F2A458868F1B}" sibTransId="{A1A8324B-958C-4A3E-AC98-7E37F31D3524}"/>
    <dgm:cxn modelId="{85AC522C-12F5-4FA3-8BBB-C4FCBD53C5AF}" srcId="{F207865C-3CFF-42D9-8955-0C28546C7F0C}" destId="{CB2ACF64-91EA-44DC-A5C1-05620B090466}" srcOrd="0" destOrd="0" parTransId="{B1522B49-5219-4558-9B40-AB25FF3A8AA2}" sibTransId="{A8E958CD-F3BA-47F6-9809-ECF6F10FFF7A}"/>
    <dgm:cxn modelId="{C73EB731-CE90-4589-A37C-8A8FC7A339D7}" type="presOf" srcId="{94D3A9BD-16FB-43F6-BA92-3C7505B7B5CB}" destId="{8F82A370-A40B-4669-93D1-2924E8B70186}" srcOrd="0" destOrd="2" presId="urn:microsoft.com/office/officeart/2005/8/layout/hList1"/>
    <dgm:cxn modelId="{34C60F5D-FF5E-49D8-8AF3-4262C6916BDD}" srcId="{8578A4BF-79F0-42D6-84D1-23E97756A2C0}" destId="{F207865C-3CFF-42D9-8955-0C28546C7F0C}" srcOrd="1" destOrd="0" parTransId="{21B84839-EB8F-45E6-A492-66DB7DD03A81}" sibTransId="{AC64EDEC-0444-467C-AB15-B6BEFB8C5E7A}"/>
    <dgm:cxn modelId="{24612D5E-7386-4FE5-845F-4987C31563AB}" type="presOf" srcId="{8C61EB2D-DFDF-4D1A-AF14-75186D486B74}" destId="{971233C4-4508-4FAB-A2F5-E542D78CD5A3}" srcOrd="0" destOrd="0" presId="urn:microsoft.com/office/officeart/2005/8/layout/hList1"/>
    <dgm:cxn modelId="{A6EAAE67-34C0-4CDA-8E13-A4BF2859918C}" srcId="{F207865C-3CFF-42D9-8955-0C28546C7F0C}" destId="{10DF1BA9-137C-48D7-B662-7DFA3580B8EF}" srcOrd="1" destOrd="0" parTransId="{565CC600-4DEF-492D-845E-69AC575C9F88}" sibTransId="{8A2C7D37-03FC-47F8-B07F-568BCB79D58D}"/>
    <dgm:cxn modelId="{3192E767-6C62-4330-8712-1D4CFCB42576}" srcId="{21457778-4D38-4B75-BB54-13D23EDAEDB8}" destId="{4ECB31E3-9D97-46A5-896B-84116E49BC16}" srcOrd="1" destOrd="0" parTransId="{2DB3856B-E9E6-4D30-B61E-9FB5FCB81D49}" sibTransId="{9BA2CDDA-CC65-4EAC-BDDC-6A97A942AE8E}"/>
    <dgm:cxn modelId="{5CE9D76B-9CF9-4149-9B32-628A1F5F2F1E}" srcId="{8578A4BF-79F0-42D6-84D1-23E97756A2C0}" destId="{5A1526C4-364E-42DD-9DC5-3F39A0E00867}" srcOrd="2" destOrd="0" parTransId="{3BF1FD97-66D2-4148-8AA4-CAC9ADF84283}" sibTransId="{2EB99469-555D-48B3-9D64-7BE0D655FB27}"/>
    <dgm:cxn modelId="{7C9F8588-E011-47F2-BF78-C00A4D5FC77B}" srcId="{21457778-4D38-4B75-BB54-13D23EDAEDB8}" destId="{A58204DC-3F8A-4595-A25F-E5AF45B2EFBF}" srcOrd="0" destOrd="0" parTransId="{BD78EFF4-B632-498C-8768-8B8F98A15645}" sibTransId="{4726E98D-5C4E-42C6-9B48-C90CBD07000E}"/>
    <dgm:cxn modelId="{A0D56FA0-E951-4262-A8DB-9A39A20B4438}" type="presOf" srcId="{CB2ACF64-91EA-44DC-A5C1-05620B090466}" destId="{5DBCE2DE-E58D-4286-BE2F-7EB30CB89B4D}" srcOrd="0" destOrd="0" presId="urn:microsoft.com/office/officeart/2005/8/layout/hList1"/>
    <dgm:cxn modelId="{C37C80AB-6720-4AF2-9671-452D720B978B}" srcId="{8578A4BF-79F0-42D6-84D1-23E97756A2C0}" destId="{21457778-4D38-4B75-BB54-13D23EDAEDB8}" srcOrd="0" destOrd="0" parTransId="{942C93C7-3794-4850-B857-3C7750E7AFD2}" sibTransId="{F6089794-8D09-4F7A-8E85-E27C724E181B}"/>
    <dgm:cxn modelId="{BFE415D4-A1A8-4EB0-92E0-675887C1BD80}" type="presOf" srcId="{8578A4BF-79F0-42D6-84D1-23E97756A2C0}" destId="{B6EB518F-AF15-4702-AC3F-D16F84A1BED5}" srcOrd="0" destOrd="0" presId="urn:microsoft.com/office/officeart/2005/8/layout/hList1"/>
    <dgm:cxn modelId="{DEA929DC-4EDA-41DE-A23C-4757DA752FFD}" type="presOf" srcId="{21457778-4D38-4B75-BB54-13D23EDAEDB8}" destId="{D0770C91-FB1F-4F98-A19F-0B2B6EDF97B8}" srcOrd="0" destOrd="0" presId="urn:microsoft.com/office/officeart/2005/8/layout/hList1"/>
    <dgm:cxn modelId="{26D4F6EB-3218-45F2-973E-F4EF0C3218D9}" type="presOf" srcId="{10DF1BA9-137C-48D7-B662-7DFA3580B8EF}" destId="{5DBCE2DE-E58D-4286-BE2F-7EB30CB89B4D}" srcOrd="0" destOrd="1" presId="urn:microsoft.com/office/officeart/2005/8/layout/hList1"/>
    <dgm:cxn modelId="{53EBB9EE-E13E-42AA-8545-47916F00A57D}" type="presOf" srcId="{4ECB31E3-9D97-46A5-896B-84116E49BC16}" destId="{8F82A370-A40B-4669-93D1-2924E8B70186}" srcOrd="0" destOrd="1" presId="urn:microsoft.com/office/officeart/2005/8/layout/hList1"/>
    <dgm:cxn modelId="{6181BFBC-FB0A-4574-8F98-A97182D4F3A8}" type="presParOf" srcId="{B6EB518F-AF15-4702-AC3F-D16F84A1BED5}" destId="{69AA3F5A-B27C-4E90-BAEB-CF5FC56BCDE5}" srcOrd="0" destOrd="0" presId="urn:microsoft.com/office/officeart/2005/8/layout/hList1"/>
    <dgm:cxn modelId="{18AF78FB-F81B-4DC3-9543-51B3EA6A4786}" type="presParOf" srcId="{69AA3F5A-B27C-4E90-BAEB-CF5FC56BCDE5}" destId="{D0770C91-FB1F-4F98-A19F-0B2B6EDF97B8}" srcOrd="0" destOrd="0" presId="urn:microsoft.com/office/officeart/2005/8/layout/hList1"/>
    <dgm:cxn modelId="{9F58B755-DE82-4313-9B4E-7553E294222D}" type="presParOf" srcId="{69AA3F5A-B27C-4E90-BAEB-CF5FC56BCDE5}" destId="{8F82A370-A40B-4669-93D1-2924E8B70186}" srcOrd="1" destOrd="0" presId="urn:microsoft.com/office/officeart/2005/8/layout/hList1"/>
    <dgm:cxn modelId="{87638D34-C0DA-43D6-9898-B1230A4DD204}" type="presParOf" srcId="{B6EB518F-AF15-4702-AC3F-D16F84A1BED5}" destId="{A96308C0-AF0F-441E-B5DF-D63726306028}" srcOrd="1" destOrd="0" presId="urn:microsoft.com/office/officeart/2005/8/layout/hList1"/>
    <dgm:cxn modelId="{8DD5FF5C-EB18-460B-9468-8933BF26977B}" type="presParOf" srcId="{B6EB518F-AF15-4702-AC3F-D16F84A1BED5}" destId="{0CF420F6-1A40-42A0-B899-DF89C03847FA}" srcOrd="2" destOrd="0" presId="urn:microsoft.com/office/officeart/2005/8/layout/hList1"/>
    <dgm:cxn modelId="{6404F4C4-DF6C-44DA-883F-A749F36F771C}" type="presParOf" srcId="{0CF420F6-1A40-42A0-B899-DF89C03847FA}" destId="{2D499859-D144-46A5-9A8A-B66DE042E3C0}" srcOrd="0" destOrd="0" presId="urn:microsoft.com/office/officeart/2005/8/layout/hList1"/>
    <dgm:cxn modelId="{E4B6D350-887A-4679-9FC2-34BFA91B6083}" type="presParOf" srcId="{0CF420F6-1A40-42A0-B899-DF89C03847FA}" destId="{5DBCE2DE-E58D-4286-BE2F-7EB30CB89B4D}" srcOrd="1" destOrd="0" presId="urn:microsoft.com/office/officeart/2005/8/layout/hList1"/>
    <dgm:cxn modelId="{08651003-1BE2-491A-BA8C-D99DE1A32C40}" type="presParOf" srcId="{B6EB518F-AF15-4702-AC3F-D16F84A1BED5}" destId="{CE0F46AB-D4DB-447A-BC6B-2AE749C65E85}" srcOrd="3" destOrd="0" presId="urn:microsoft.com/office/officeart/2005/8/layout/hList1"/>
    <dgm:cxn modelId="{E1065932-1821-4E47-8BAE-15436631FB46}" type="presParOf" srcId="{B6EB518F-AF15-4702-AC3F-D16F84A1BED5}" destId="{A20C67A6-1DCE-4B16-9C03-D685BB59C7D3}" srcOrd="4" destOrd="0" presId="urn:microsoft.com/office/officeart/2005/8/layout/hList1"/>
    <dgm:cxn modelId="{10F62E3F-8B05-4828-AF5C-140C40EE7781}" type="presParOf" srcId="{A20C67A6-1DCE-4B16-9C03-D685BB59C7D3}" destId="{ED6B065D-6CE4-4F49-9107-91E3B4B98F46}" srcOrd="0" destOrd="0" presId="urn:microsoft.com/office/officeart/2005/8/layout/hList1"/>
    <dgm:cxn modelId="{DC8FA663-9392-4CBF-8F0B-6832BB6D5F47}" type="presParOf" srcId="{A20C67A6-1DCE-4B16-9C03-D685BB59C7D3}" destId="{971233C4-4508-4FAB-A2F5-E542D78CD5A3}"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ED21B0-F523-477B-B350-5F9D440A8373}">
      <dsp:nvSpPr>
        <dsp:cNvPr id="0" name=""/>
        <dsp:cNvSpPr/>
      </dsp:nvSpPr>
      <dsp:spPr>
        <a:xfrm>
          <a:off x="0" y="323768"/>
          <a:ext cx="6689766"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95A86D0-A025-44C6-A8C7-9186248E75E6}">
      <dsp:nvSpPr>
        <dsp:cNvPr id="0" name=""/>
        <dsp:cNvSpPr/>
      </dsp:nvSpPr>
      <dsp:spPr>
        <a:xfrm>
          <a:off x="334488" y="58088"/>
          <a:ext cx="4682836"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00" tIns="0" rIns="177000" bIns="0" numCol="1" spcCol="1270" anchor="ctr" anchorCtr="0">
          <a:noAutofit/>
        </a:bodyPr>
        <a:lstStyle/>
        <a:p>
          <a:pPr marL="0" lvl="0" indent="0" algn="l" defTabSz="800100">
            <a:lnSpc>
              <a:spcPct val="90000"/>
            </a:lnSpc>
            <a:spcBef>
              <a:spcPct val="0"/>
            </a:spcBef>
            <a:spcAft>
              <a:spcPct val="35000"/>
            </a:spcAft>
            <a:buNone/>
          </a:pPr>
          <a:r>
            <a:rPr lang="en-US" sz="1800" kern="1200" dirty="0"/>
            <a:t>Strategies for AI-aware teaching/Learning</a:t>
          </a:r>
        </a:p>
      </dsp:txBody>
      <dsp:txXfrm>
        <a:off x="360427" y="84027"/>
        <a:ext cx="4630958" cy="479482"/>
      </dsp:txXfrm>
    </dsp:sp>
    <dsp:sp modelId="{EEAA331A-38AE-48FA-8AD1-CDBD3EABF219}">
      <dsp:nvSpPr>
        <dsp:cNvPr id="0" name=""/>
        <dsp:cNvSpPr/>
      </dsp:nvSpPr>
      <dsp:spPr>
        <a:xfrm>
          <a:off x="0" y="1140249"/>
          <a:ext cx="6689766"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8D3212-F336-4CAB-8299-D17276CF11B0}">
      <dsp:nvSpPr>
        <dsp:cNvPr id="0" name=""/>
        <dsp:cNvSpPr/>
      </dsp:nvSpPr>
      <dsp:spPr>
        <a:xfrm>
          <a:off x="345777" y="1546261"/>
          <a:ext cx="4682836"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00" tIns="0" rIns="177000" bIns="0" numCol="1" spcCol="1270" anchor="ctr" anchorCtr="0">
          <a:noAutofit/>
        </a:bodyPr>
        <a:lstStyle/>
        <a:p>
          <a:pPr marL="0" lvl="0" indent="0" algn="l" defTabSz="800100">
            <a:lnSpc>
              <a:spcPct val="90000"/>
            </a:lnSpc>
            <a:spcBef>
              <a:spcPct val="0"/>
            </a:spcBef>
            <a:spcAft>
              <a:spcPct val="35000"/>
            </a:spcAft>
            <a:buNone/>
          </a:pPr>
          <a:r>
            <a:rPr lang="en-US" sz="1800" kern="1200" dirty="0"/>
            <a:t>Reliability of AI-generated knowledge</a:t>
          </a:r>
        </a:p>
      </dsp:txBody>
      <dsp:txXfrm>
        <a:off x="371716" y="1572200"/>
        <a:ext cx="4630958" cy="479482"/>
      </dsp:txXfrm>
    </dsp:sp>
    <dsp:sp modelId="{0BA677A7-2FF5-420B-A144-941D164EBA1C}">
      <dsp:nvSpPr>
        <dsp:cNvPr id="0" name=""/>
        <dsp:cNvSpPr/>
      </dsp:nvSpPr>
      <dsp:spPr>
        <a:xfrm>
          <a:off x="0" y="1956729"/>
          <a:ext cx="6689766"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FA1BDA-90B7-4DE8-97C6-78FE45C18C32}">
      <dsp:nvSpPr>
        <dsp:cNvPr id="0" name=""/>
        <dsp:cNvSpPr/>
      </dsp:nvSpPr>
      <dsp:spPr>
        <a:xfrm>
          <a:off x="357062" y="776009"/>
          <a:ext cx="4682836"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00" tIns="0" rIns="177000" bIns="0" numCol="1" spcCol="1270" anchor="ctr" anchorCtr="0">
          <a:noAutofit/>
        </a:bodyPr>
        <a:lstStyle/>
        <a:p>
          <a:pPr marL="0" lvl="0" indent="0" algn="l" defTabSz="800100">
            <a:lnSpc>
              <a:spcPct val="90000"/>
            </a:lnSpc>
            <a:spcBef>
              <a:spcPct val="0"/>
            </a:spcBef>
            <a:spcAft>
              <a:spcPct val="35000"/>
            </a:spcAft>
            <a:buNone/>
          </a:pPr>
          <a:r>
            <a:rPr lang="en-US" sz="1800" kern="1200" dirty="0"/>
            <a:t>Design of assessments</a:t>
          </a:r>
        </a:p>
      </dsp:txBody>
      <dsp:txXfrm>
        <a:off x="383001" y="801948"/>
        <a:ext cx="4630958"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06A8C4-65D6-434D-82CB-F7B3A6AEAB8E}">
      <dsp:nvSpPr>
        <dsp:cNvPr id="0" name=""/>
        <dsp:cNvSpPr/>
      </dsp:nvSpPr>
      <dsp:spPr>
        <a:xfrm>
          <a:off x="2303272" y="490974"/>
          <a:ext cx="3280155" cy="3280155"/>
        </a:xfrm>
        <a:prstGeom prst="blockArc">
          <a:avLst>
            <a:gd name="adj1" fmla="val 9000000"/>
            <a:gd name="adj2" fmla="val 162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F67B2A1-B51E-483E-A77D-396B913931B8}">
      <dsp:nvSpPr>
        <dsp:cNvPr id="0" name=""/>
        <dsp:cNvSpPr/>
      </dsp:nvSpPr>
      <dsp:spPr>
        <a:xfrm>
          <a:off x="2303272" y="490974"/>
          <a:ext cx="3280155" cy="3280155"/>
        </a:xfrm>
        <a:prstGeom prst="blockArc">
          <a:avLst>
            <a:gd name="adj1" fmla="val 1800000"/>
            <a:gd name="adj2" fmla="val 90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3E0AFEA-6927-4CFD-8AC5-066BDA12579A}">
      <dsp:nvSpPr>
        <dsp:cNvPr id="0" name=""/>
        <dsp:cNvSpPr/>
      </dsp:nvSpPr>
      <dsp:spPr>
        <a:xfrm>
          <a:off x="2303272" y="490974"/>
          <a:ext cx="3280155" cy="3280155"/>
        </a:xfrm>
        <a:prstGeom prst="blockArc">
          <a:avLst>
            <a:gd name="adj1" fmla="val 16200000"/>
            <a:gd name="adj2" fmla="val 18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736B80A-1791-4339-AB5E-6D6A9035BD55}">
      <dsp:nvSpPr>
        <dsp:cNvPr id="0" name=""/>
        <dsp:cNvSpPr/>
      </dsp:nvSpPr>
      <dsp:spPr>
        <a:xfrm>
          <a:off x="3188568" y="1376270"/>
          <a:ext cx="1509563" cy="15095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Educational Experience</a:t>
          </a:r>
        </a:p>
      </dsp:txBody>
      <dsp:txXfrm>
        <a:off x="3409638" y="1597340"/>
        <a:ext cx="1067423" cy="1067423"/>
      </dsp:txXfrm>
    </dsp:sp>
    <dsp:sp modelId="{492B822C-BBEE-410E-A0BC-FD1D05052C93}">
      <dsp:nvSpPr>
        <dsp:cNvPr id="0" name=""/>
        <dsp:cNvSpPr/>
      </dsp:nvSpPr>
      <dsp:spPr>
        <a:xfrm>
          <a:off x="3415002" y="668"/>
          <a:ext cx="1056694" cy="10566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Student</a:t>
          </a:r>
        </a:p>
      </dsp:txBody>
      <dsp:txXfrm>
        <a:off x="3569751" y="155417"/>
        <a:ext cx="747196" cy="747196"/>
      </dsp:txXfrm>
    </dsp:sp>
    <dsp:sp modelId="{5D972CE3-E88C-4479-831B-68F3CEDB60DA}">
      <dsp:nvSpPr>
        <dsp:cNvPr id="0" name=""/>
        <dsp:cNvSpPr/>
      </dsp:nvSpPr>
      <dsp:spPr>
        <a:xfrm>
          <a:off x="4802407" y="2403723"/>
          <a:ext cx="1056694" cy="10566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Content</a:t>
          </a:r>
        </a:p>
      </dsp:txBody>
      <dsp:txXfrm>
        <a:off x="4957156" y="2558472"/>
        <a:ext cx="747196" cy="747196"/>
      </dsp:txXfrm>
    </dsp:sp>
    <dsp:sp modelId="{D2BB24DC-8B3C-4482-AE1A-7962AF2308CC}">
      <dsp:nvSpPr>
        <dsp:cNvPr id="0" name=""/>
        <dsp:cNvSpPr/>
      </dsp:nvSpPr>
      <dsp:spPr>
        <a:xfrm>
          <a:off x="2027598" y="2403723"/>
          <a:ext cx="1056694" cy="10566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Teacher</a:t>
          </a:r>
        </a:p>
      </dsp:txBody>
      <dsp:txXfrm>
        <a:off x="2182347" y="2558472"/>
        <a:ext cx="747196" cy="7471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770C91-FB1F-4F98-A19F-0B2B6EDF97B8}">
      <dsp:nvSpPr>
        <dsp:cNvPr id="0" name=""/>
        <dsp:cNvSpPr/>
      </dsp:nvSpPr>
      <dsp:spPr>
        <a:xfrm>
          <a:off x="2464" y="255206"/>
          <a:ext cx="2402978" cy="68950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dirty="0"/>
            <a:t>Academic Integrity/Ethics</a:t>
          </a:r>
        </a:p>
      </dsp:txBody>
      <dsp:txXfrm>
        <a:off x="2464" y="255206"/>
        <a:ext cx="2402978" cy="689509"/>
      </dsp:txXfrm>
    </dsp:sp>
    <dsp:sp modelId="{8F82A370-A40B-4669-93D1-2924E8B70186}">
      <dsp:nvSpPr>
        <dsp:cNvPr id="0" name=""/>
        <dsp:cNvSpPr/>
      </dsp:nvSpPr>
      <dsp:spPr>
        <a:xfrm>
          <a:off x="2464" y="944716"/>
          <a:ext cx="2402978" cy="245291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dirty="0"/>
            <a:t>Instructions on how AI can be used</a:t>
          </a:r>
        </a:p>
        <a:p>
          <a:pPr marL="171450" lvl="1" indent="-171450" algn="l" defTabSz="844550">
            <a:lnSpc>
              <a:spcPct val="90000"/>
            </a:lnSpc>
            <a:spcBef>
              <a:spcPct val="0"/>
            </a:spcBef>
            <a:spcAft>
              <a:spcPct val="15000"/>
            </a:spcAft>
            <a:buChar char="•"/>
          </a:pPr>
          <a:r>
            <a:rPr lang="en-US" sz="1900" kern="1200" dirty="0"/>
            <a:t>Implications of AI – Algorithm bias</a:t>
          </a:r>
        </a:p>
        <a:p>
          <a:pPr marL="171450" lvl="1" indent="-171450" algn="l" defTabSz="844550">
            <a:lnSpc>
              <a:spcPct val="90000"/>
            </a:lnSpc>
            <a:spcBef>
              <a:spcPct val="0"/>
            </a:spcBef>
            <a:spcAft>
              <a:spcPct val="15000"/>
            </a:spcAft>
            <a:buChar char="•"/>
          </a:pPr>
          <a:r>
            <a:rPr lang="en-US" sz="1900" kern="1200" dirty="0"/>
            <a:t>How AI-generated work needs to be cited</a:t>
          </a:r>
        </a:p>
      </dsp:txBody>
      <dsp:txXfrm>
        <a:off x="2464" y="944716"/>
        <a:ext cx="2402978" cy="2452914"/>
      </dsp:txXfrm>
    </dsp:sp>
    <dsp:sp modelId="{2D499859-D144-46A5-9A8A-B66DE042E3C0}">
      <dsp:nvSpPr>
        <dsp:cNvPr id="0" name=""/>
        <dsp:cNvSpPr/>
      </dsp:nvSpPr>
      <dsp:spPr>
        <a:xfrm>
          <a:off x="2741860" y="255206"/>
          <a:ext cx="2402978" cy="68950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dirty="0"/>
            <a:t>AI-Informed Teaching/Assessment</a:t>
          </a:r>
        </a:p>
      </dsp:txBody>
      <dsp:txXfrm>
        <a:off x="2741860" y="255206"/>
        <a:ext cx="2402978" cy="689509"/>
      </dsp:txXfrm>
    </dsp:sp>
    <dsp:sp modelId="{5DBCE2DE-E58D-4286-BE2F-7EB30CB89B4D}">
      <dsp:nvSpPr>
        <dsp:cNvPr id="0" name=""/>
        <dsp:cNvSpPr/>
      </dsp:nvSpPr>
      <dsp:spPr>
        <a:xfrm>
          <a:off x="2741860" y="944716"/>
          <a:ext cx="2402978" cy="245291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dirty="0"/>
            <a:t>AI-related directions/policies in Syllabus</a:t>
          </a:r>
        </a:p>
        <a:p>
          <a:pPr marL="171450" lvl="1" indent="-171450" algn="l" defTabSz="844550">
            <a:lnSpc>
              <a:spcPct val="90000"/>
            </a:lnSpc>
            <a:spcBef>
              <a:spcPct val="0"/>
            </a:spcBef>
            <a:spcAft>
              <a:spcPct val="15000"/>
            </a:spcAft>
            <a:buChar char="•"/>
          </a:pPr>
          <a:r>
            <a:rPr lang="en-US" sz="1900" kern="1200" dirty="0"/>
            <a:t>Links to University/College published AI-use guidelines</a:t>
          </a:r>
        </a:p>
      </dsp:txBody>
      <dsp:txXfrm>
        <a:off x="2741860" y="944716"/>
        <a:ext cx="2402978" cy="2452914"/>
      </dsp:txXfrm>
    </dsp:sp>
    <dsp:sp modelId="{ED6B065D-6CE4-4F49-9107-91E3B4B98F46}">
      <dsp:nvSpPr>
        <dsp:cNvPr id="0" name=""/>
        <dsp:cNvSpPr/>
      </dsp:nvSpPr>
      <dsp:spPr>
        <a:xfrm>
          <a:off x="5481256" y="255206"/>
          <a:ext cx="2402978" cy="68950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dirty="0"/>
            <a:t>AI Learning Resources</a:t>
          </a:r>
        </a:p>
      </dsp:txBody>
      <dsp:txXfrm>
        <a:off x="5481256" y="255206"/>
        <a:ext cx="2402978" cy="689509"/>
      </dsp:txXfrm>
    </dsp:sp>
    <dsp:sp modelId="{971233C4-4508-4FAB-A2F5-E542D78CD5A3}">
      <dsp:nvSpPr>
        <dsp:cNvPr id="0" name=""/>
        <dsp:cNvSpPr/>
      </dsp:nvSpPr>
      <dsp:spPr>
        <a:xfrm>
          <a:off x="5481256" y="944716"/>
          <a:ext cx="2402978" cy="245291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dirty="0"/>
            <a:t>Using AI for troubleshooting code</a:t>
          </a:r>
        </a:p>
        <a:p>
          <a:pPr marL="171450" lvl="1" indent="-171450" algn="l" defTabSz="844550">
            <a:lnSpc>
              <a:spcPct val="90000"/>
            </a:lnSpc>
            <a:spcBef>
              <a:spcPct val="0"/>
            </a:spcBef>
            <a:spcAft>
              <a:spcPct val="15000"/>
            </a:spcAft>
            <a:buChar char="•"/>
          </a:pPr>
          <a:r>
            <a:rPr lang="en-US" sz="1900" kern="1200" dirty="0"/>
            <a:t>Demonstrating to students use of AI in learning challenging content - customization</a:t>
          </a:r>
        </a:p>
      </dsp:txBody>
      <dsp:txXfrm>
        <a:off x="5481256" y="944716"/>
        <a:ext cx="2402978" cy="245291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C0DB06-968F-4ED2-867A-12E361820A07}" type="datetimeFigureOut">
              <a:rPr lang="en-US" smtClean="0"/>
              <a:t>2/15/2024</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38E438-ABDF-4E97-AB2C-03AF879625E0}" type="slidenum">
              <a:rPr lang="en-US" smtClean="0"/>
              <a:t>‹#›</a:t>
            </a:fld>
            <a:endParaRPr lang="en-US" dirty="0"/>
          </a:p>
        </p:txBody>
      </p:sp>
    </p:spTree>
    <p:extLst>
      <p:ext uri="{BB962C8B-B14F-4D97-AF65-F5344CB8AC3E}">
        <p14:creationId xmlns:p14="http://schemas.microsoft.com/office/powerpoint/2010/main" val="24597818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Muddiest point – Kristi</a:t>
            </a:r>
          </a:p>
          <a:p>
            <a:r>
              <a:rPr lang="en-US" dirty="0"/>
              <a:t>Learning logs – eportfolio in IT1050</a:t>
            </a:r>
          </a:p>
          <a:p>
            <a:r>
              <a:rPr lang="en-US" dirty="0"/>
              <a:t>Multimodal assessment – digital artifact, website, video/prezi – students vested in topic of their choice</a:t>
            </a:r>
          </a:p>
          <a:p>
            <a:r>
              <a:rPr lang="en-US" dirty="0"/>
              <a:t>Redesign for intermediate deliverables – Kristi IT2040 project</a:t>
            </a:r>
          </a:p>
        </p:txBody>
      </p:sp>
      <p:sp>
        <p:nvSpPr>
          <p:cNvPr id="4" name="Slide Number Placeholder 3"/>
          <p:cNvSpPr>
            <a:spLocks noGrp="1"/>
          </p:cNvSpPr>
          <p:nvPr>
            <p:ph type="sldNum" sz="quarter" idx="5"/>
          </p:nvPr>
        </p:nvSpPr>
        <p:spPr/>
        <p:txBody>
          <a:bodyPr/>
          <a:lstStyle/>
          <a:p>
            <a:fld id="{9338E438-ABDF-4E97-AB2C-03AF879625E0}" type="slidenum">
              <a:rPr lang="en-US" smtClean="0"/>
              <a:t>9</a:t>
            </a:fld>
            <a:endParaRPr lang="en-US" dirty="0"/>
          </a:p>
        </p:txBody>
      </p:sp>
    </p:spTree>
    <p:extLst>
      <p:ext uri="{BB962C8B-B14F-4D97-AF65-F5344CB8AC3E}">
        <p14:creationId xmlns:p14="http://schemas.microsoft.com/office/powerpoint/2010/main" val="1843132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In IT1050 we have ChatGPT write a one page with references. We check the references to see if they are real and we read the the papers to verify the information.</a:t>
            </a:r>
          </a:p>
        </p:txBody>
      </p:sp>
      <p:sp>
        <p:nvSpPr>
          <p:cNvPr id="4" name="Slide Number Placeholder 3"/>
          <p:cNvSpPr>
            <a:spLocks noGrp="1"/>
          </p:cNvSpPr>
          <p:nvPr>
            <p:ph type="sldNum" sz="quarter" idx="5"/>
          </p:nvPr>
        </p:nvSpPr>
        <p:spPr/>
        <p:txBody>
          <a:bodyPr/>
          <a:lstStyle/>
          <a:p>
            <a:fld id="{9338E438-ABDF-4E97-AB2C-03AF879625E0}" type="slidenum">
              <a:rPr lang="en-US" smtClean="0"/>
              <a:t>11</a:t>
            </a:fld>
            <a:endParaRPr lang="en-US" dirty="0"/>
          </a:p>
        </p:txBody>
      </p:sp>
    </p:spTree>
    <p:extLst>
      <p:ext uri="{BB962C8B-B14F-4D97-AF65-F5344CB8AC3E}">
        <p14:creationId xmlns:p14="http://schemas.microsoft.com/office/powerpoint/2010/main" val="584276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can talk about examples:</a:t>
            </a:r>
          </a:p>
          <a:p>
            <a:r>
              <a:rPr lang="en-US" dirty="0"/>
              <a:t>Self guided learning</a:t>
            </a:r>
          </a:p>
          <a:p>
            <a:r>
              <a:rPr lang="en-US" dirty="0"/>
              <a:t>Scrutinize information generated by AI</a:t>
            </a:r>
          </a:p>
          <a:p>
            <a:r>
              <a:rPr lang="en-US" dirty="0"/>
              <a:t>Collective problem solving</a:t>
            </a:r>
          </a:p>
          <a:p>
            <a:r>
              <a:rPr lang="en-US" dirty="0"/>
              <a:t>Brainstorming</a:t>
            </a:r>
          </a:p>
          <a:p>
            <a:r>
              <a:rPr lang="en-US" dirty="0"/>
              <a:t>Collaborative creation of knowledge</a:t>
            </a:r>
          </a:p>
        </p:txBody>
      </p:sp>
      <p:sp>
        <p:nvSpPr>
          <p:cNvPr id="4" name="Slide Number Placeholder 3"/>
          <p:cNvSpPr>
            <a:spLocks noGrp="1"/>
          </p:cNvSpPr>
          <p:nvPr>
            <p:ph type="sldNum" sz="quarter" idx="5"/>
          </p:nvPr>
        </p:nvSpPr>
        <p:spPr/>
        <p:txBody>
          <a:bodyPr/>
          <a:lstStyle/>
          <a:p>
            <a:fld id="{9338E438-ABDF-4E97-AB2C-03AF879625E0}" type="slidenum">
              <a:rPr lang="en-US" smtClean="0"/>
              <a:t>14</a:t>
            </a:fld>
            <a:endParaRPr lang="en-US" dirty="0"/>
          </a:p>
        </p:txBody>
      </p:sp>
    </p:spTree>
    <p:extLst>
      <p:ext uri="{BB962C8B-B14F-4D97-AF65-F5344CB8AC3E}">
        <p14:creationId xmlns:p14="http://schemas.microsoft.com/office/powerpoint/2010/main" val="654690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It2040 – buggy code – chatgpt to troubleshoot</a:t>
            </a:r>
          </a:p>
          <a:p>
            <a:r>
              <a:rPr lang="en-US" dirty="0"/>
              <a:t>IT2020 – ethics of AI – academic integrity policy mention ethics</a:t>
            </a:r>
          </a:p>
          <a:p>
            <a:endParaRPr lang="en-US" dirty="0"/>
          </a:p>
        </p:txBody>
      </p:sp>
      <p:sp>
        <p:nvSpPr>
          <p:cNvPr id="4" name="Slide Number Placeholder 3"/>
          <p:cNvSpPr>
            <a:spLocks noGrp="1"/>
          </p:cNvSpPr>
          <p:nvPr>
            <p:ph type="sldNum" sz="quarter" idx="5"/>
          </p:nvPr>
        </p:nvSpPr>
        <p:spPr/>
        <p:txBody>
          <a:bodyPr/>
          <a:lstStyle/>
          <a:p>
            <a:fld id="{9338E438-ABDF-4E97-AB2C-03AF879625E0}" type="slidenum">
              <a:rPr lang="en-US" smtClean="0"/>
              <a:t>15</a:t>
            </a:fld>
            <a:endParaRPr lang="en-US" dirty="0"/>
          </a:p>
        </p:txBody>
      </p:sp>
    </p:spTree>
    <p:extLst>
      <p:ext uri="{BB962C8B-B14F-4D97-AF65-F5344CB8AC3E}">
        <p14:creationId xmlns:p14="http://schemas.microsoft.com/office/powerpoint/2010/main" val="3390403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38E438-ABDF-4E97-AB2C-03AF879625E0}" type="slidenum">
              <a:rPr lang="en-US" smtClean="0"/>
              <a:t>16</a:t>
            </a:fld>
            <a:endParaRPr lang="en-US" dirty="0"/>
          </a:p>
        </p:txBody>
      </p:sp>
    </p:spTree>
    <p:extLst>
      <p:ext uri="{BB962C8B-B14F-4D97-AF65-F5344CB8AC3E}">
        <p14:creationId xmlns:p14="http://schemas.microsoft.com/office/powerpoint/2010/main" val="2657653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9262ED2-56F3-7D47-A972-728D2AB2CADA}" type="datetimeFigureOut">
              <a:rPr lang="en-US" smtClean="0"/>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51C00F-D57B-9B4D-9B35-20C29B8C92BA}" type="slidenum">
              <a:rPr lang="en-US" smtClean="0"/>
              <a:t>‹#›</a:t>
            </a:fld>
            <a:endParaRPr lang="en-US" dirty="0"/>
          </a:p>
        </p:txBody>
      </p:sp>
    </p:spTree>
    <p:extLst>
      <p:ext uri="{BB962C8B-B14F-4D97-AF65-F5344CB8AC3E}">
        <p14:creationId xmlns:p14="http://schemas.microsoft.com/office/powerpoint/2010/main" val="620173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262ED2-56F3-7D47-A972-728D2AB2CADA}" type="datetimeFigureOut">
              <a:rPr lang="en-US" smtClean="0"/>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51C00F-D57B-9B4D-9B35-20C29B8C92BA}" type="slidenum">
              <a:rPr lang="en-US" smtClean="0"/>
              <a:t>‹#›</a:t>
            </a:fld>
            <a:endParaRPr lang="en-US" dirty="0"/>
          </a:p>
        </p:txBody>
      </p:sp>
    </p:spTree>
    <p:extLst>
      <p:ext uri="{BB962C8B-B14F-4D97-AF65-F5344CB8AC3E}">
        <p14:creationId xmlns:p14="http://schemas.microsoft.com/office/powerpoint/2010/main" val="787061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106557"/>
            <a:ext cx="1971675" cy="507040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1106557"/>
            <a:ext cx="5800725" cy="507040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262ED2-56F3-7D47-A972-728D2AB2CADA}" type="datetimeFigureOut">
              <a:rPr lang="en-US" smtClean="0"/>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51C00F-D57B-9B4D-9B35-20C29B8C92BA}" type="slidenum">
              <a:rPr lang="en-US" smtClean="0"/>
              <a:t>‹#›</a:t>
            </a:fld>
            <a:endParaRPr lang="en-US" dirty="0"/>
          </a:p>
        </p:txBody>
      </p:sp>
    </p:spTree>
    <p:extLst>
      <p:ext uri="{BB962C8B-B14F-4D97-AF65-F5344CB8AC3E}">
        <p14:creationId xmlns:p14="http://schemas.microsoft.com/office/powerpoint/2010/main" val="1793705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262ED2-56F3-7D47-A972-728D2AB2CADA}" type="datetimeFigureOut">
              <a:rPr lang="en-US" smtClean="0"/>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51C00F-D57B-9B4D-9B35-20C29B8C92BA}" type="slidenum">
              <a:rPr lang="en-US" smtClean="0"/>
              <a:t>‹#›</a:t>
            </a:fld>
            <a:endParaRPr lang="en-US" dirty="0"/>
          </a:p>
        </p:txBody>
      </p:sp>
    </p:spTree>
    <p:extLst>
      <p:ext uri="{BB962C8B-B14F-4D97-AF65-F5344CB8AC3E}">
        <p14:creationId xmlns:p14="http://schemas.microsoft.com/office/powerpoint/2010/main" val="1521186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9262ED2-56F3-7D47-A972-728D2AB2CADA}" type="datetimeFigureOut">
              <a:rPr lang="en-US" smtClean="0"/>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51C00F-D57B-9B4D-9B35-20C29B8C92BA}" type="slidenum">
              <a:rPr lang="en-US" smtClean="0"/>
              <a:t>‹#›</a:t>
            </a:fld>
            <a:endParaRPr lang="en-US" dirty="0"/>
          </a:p>
        </p:txBody>
      </p:sp>
    </p:spTree>
    <p:extLst>
      <p:ext uri="{BB962C8B-B14F-4D97-AF65-F5344CB8AC3E}">
        <p14:creationId xmlns:p14="http://schemas.microsoft.com/office/powerpoint/2010/main" val="790166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1109282"/>
            <a:ext cx="7886700" cy="716343"/>
          </a:xfr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9262ED2-56F3-7D47-A972-728D2AB2CADA}" type="datetimeFigureOut">
              <a:rPr lang="en-US" smtClean="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51C00F-D57B-9B4D-9B35-20C29B8C92BA}" type="slidenum">
              <a:rPr lang="en-US" smtClean="0"/>
              <a:t>‹#›</a:t>
            </a:fld>
            <a:endParaRPr lang="en-US" dirty="0"/>
          </a:p>
        </p:txBody>
      </p:sp>
    </p:spTree>
    <p:extLst>
      <p:ext uri="{BB962C8B-B14F-4D97-AF65-F5344CB8AC3E}">
        <p14:creationId xmlns:p14="http://schemas.microsoft.com/office/powerpoint/2010/main" val="297576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1013791"/>
            <a:ext cx="7886700" cy="676898"/>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9262ED2-56F3-7D47-A972-728D2AB2CADA}" type="datetimeFigureOut">
              <a:rPr lang="en-US" smtClean="0"/>
              <a:t>2/15/2024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51C00F-D57B-9B4D-9B35-20C29B8C92BA}" type="slidenum">
              <a:rPr lang="en-US" smtClean="0"/>
              <a:t>‹#›</a:t>
            </a:fld>
            <a:endParaRPr lang="en-US" dirty="0"/>
          </a:p>
        </p:txBody>
      </p:sp>
    </p:spTree>
    <p:extLst>
      <p:ext uri="{BB962C8B-B14F-4D97-AF65-F5344CB8AC3E}">
        <p14:creationId xmlns:p14="http://schemas.microsoft.com/office/powerpoint/2010/main" val="2028305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9262ED2-56F3-7D47-A972-728D2AB2CADA}" type="datetimeFigureOut">
              <a:rPr lang="en-US" smtClean="0"/>
              <a:t>2/15/2024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51C00F-D57B-9B4D-9B35-20C29B8C92BA}" type="slidenum">
              <a:rPr lang="en-US" smtClean="0"/>
              <a:t>‹#›</a:t>
            </a:fld>
            <a:endParaRPr lang="en-US" dirty="0"/>
          </a:p>
        </p:txBody>
      </p:sp>
    </p:spTree>
    <p:extLst>
      <p:ext uri="{BB962C8B-B14F-4D97-AF65-F5344CB8AC3E}">
        <p14:creationId xmlns:p14="http://schemas.microsoft.com/office/powerpoint/2010/main" val="572050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262ED2-56F3-7D47-A972-728D2AB2CADA}" type="datetimeFigureOut">
              <a:rPr lang="en-US" smtClean="0"/>
              <a:t>2/15/2024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151C00F-D57B-9B4D-9B35-20C29B8C92BA}" type="slidenum">
              <a:rPr lang="en-US" smtClean="0"/>
              <a:t>‹#›</a:t>
            </a:fld>
            <a:endParaRPr lang="en-US" dirty="0"/>
          </a:p>
        </p:txBody>
      </p:sp>
    </p:spTree>
    <p:extLst>
      <p:ext uri="{BB962C8B-B14F-4D97-AF65-F5344CB8AC3E}">
        <p14:creationId xmlns:p14="http://schemas.microsoft.com/office/powerpoint/2010/main" val="165793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987426"/>
            <a:ext cx="2949178" cy="1069974"/>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9262ED2-56F3-7D47-A972-728D2AB2CADA}" type="datetimeFigureOut">
              <a:rPr lang="en-US" smtClean="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51C00F-D57B-9B4D-9B35-20C29B8C92BA}" type="slidenum">
              <a:rPr lang="en-US" smtClean="0"/>
              <a:t>‹#›</a:t>
            </a:fld>
            <a:endParaRPr lang="en-US" dirty="0"/>
          </a:p>
        </p:txBody>
      </p:sp>
    </p:spTree>
    <p:extLst>
      <p:ext uri="{BB962C8B-B14F-4D97-AF65-F5344CB8AC3E}">
        <p14:creationId xmlns:p14="http://schemas.microsoft.com/office/powerpoint/2010/main" val="1206207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987426"/>
            <a:ext cx="2949178" cy="1069974"/>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9262ED2-56F3-7D47-A972-728D2AB2CADA}" type="datetimeFigureOut">
              <a:rPr lang="en-US" smtClean="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51C00F-D57B-9B4D-9B35-20C29B8C92BA}" type="slidenum">
              <a:rPr lang="en-US" smtClean="0"/>
              <a:t>‹#›</a:t>
            </a:fld>
            <a:endParaRPr lang="en-US" dirty="0"/>
          </a:p>
        </p:txBody>
      </p:sp>
    </p:spTree>
    <p:extLst>
      <p:ext uri="{BB962C8B-B14F-4D97-AF65-F5344CB8AC3E}">
        <p14:creationId xmlns:p14="http://schemas.microsoft.com/office/powerpoint/2010/main" val="479068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70D1172-8081-A84D-BCE4-B717E3479B44}"/>
              </a:ext>
            </a:extLst>
          </p:cNvPr>
          <p:cNvPicPr>
            <a:picLocks noChangeAspect="1"/>
          </p:cNvPicPr>
          <p:nvPr userDrawn="1"/>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1109282"/>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2524539"/>
            <a:ext cx="7886700" cy="3652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262ED2-56F3-7D47-A972-728D2AB2CADA}" type="datetimeFigureOut">
              <a:rPr lang="en-US" smtClean="0"/>
              <a:t>2/15/2024</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51C00F-D57B-9B4D-9B35-20C29B8C92BA}" type="slidenum">
              <a:rPr lang="en-US" smtClean="0"/>
              <a:t>‹#›</a:t>
            </a:fld>
            <a:endParaRPr lang="en-US" dirty="0"/>
          </a:p>
        </p:txBody>
      </p:sp>
    </p:spTree>
    <p:extLst>
      <p:ext uri="{BB962C8B-B14F-4D97-AF65-F5344CB8AC3E}">
        <p14:creationId xmlns:p14="http://schemas.microsoft.com/office/powerpoint/2010/main" val="15684525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gltr.io/dist/index.html?fbclid=IwAR3Q3V5TPkG2CthYToqU7fRmp9FyThr_-X7vOuUwk5z7s2yerPEPDxh3l9Q" TargetMode="External"/><Relationship Id="rId2" Type="http://schemas.openxmlformats.org/officeDocument/2006/relationships/hyperlink" Target="https://openai-openai-detector.hf.space/" TargetMode="External"/><Relationship Id="rId1" Type="http://schemas.openxmlformats.org/officeDocument/2006/relationships/slideLayout" Target="../slideLayouts/slideLayout2.xml"/><Relationship Id="rId4" Type="http://schemas.openxmlformats.org/officeDocument/2006/relationships/hyperlink" Target="https://gptzero.me/"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chat.openai.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2" Type="http://schemas.openxmlformats.org/officeDocument/2006/relationships/hyperlink" Target="https://www.linkedin.com/pulse/framework-ai-co-creation-pedagogy-dr-anjali-rajan-puthiyedath/"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libraries.uc.edu/" TargetMode="External"/><Relationship Id="rId2" Type="http://schemas.openxmlformats.org/officeDocument/2006/relationships/hyperlink" Target="http://scholar.google.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marL="0" marR="0">
              <a:lnSpc>
                <a:spcPct val="107000"/>
              </a:lnSpc>
              <a:spcBef>
                <a:spcPts val="0"/>
              </a:spcBef>
              <a:spcAft>
                <a:spcPts val="800"/>
              </a:spcAft>
            </a:pPr>
            <a:r>
              <a:rPr lang="en-US" sz="4000" b="1" kern="100" dirty="0">
                <a:effectLst/>
                <a:latin typeface="Aptos" panose="020B0004020202020204" pitchFamily="34" charset="0"/>
                <a:ea typeface="Aptos" panose="020B0004020202020204" pitchFamily="34" charset="0"/>
                <a:cs typeface="Times New Roman" panose="02020603050405020304" pitchFamily="18" charset="0"/>
              </a:rPr>
              <a:t>Integrating AI in Online Teaching and Learning</a:t>
            </a:r>
          </a:p>
        </p:txBody>
      </p:sp>
      <p:sp>
        <p:nvSpPr>
          <p:cNvPr id="3" name="Subtitle 2"/>
          <p:cNvSpPr>
            <a:spLocks noGrp="1"/>
          </p:cNvSpPr>
          <p:nvPr>
            <p:ph type="subTitle" idx="1"/>
          </p:nvPr>
        </p:nvSpPr>
        <p:spPr>
          <a:xfrm>
            <a:off x="1143000" y="3602038"/>
            <a:ext cx="6858000" cy="1141936"/>
          </a:xfrm>
        </p:spPr>
        <p:txBody>
          <a:bodyPr>
            <a:normAutofit fontScale="62500" lnSpcReduction="20000"/>
          </a:bodyPr>
          <a:lstStyle/>
          <a:p>
            <a:r>
              <a:rPr lang="en-US" dirty="0"/>
              <a:t>Suguna Chundur</a:t>
            </a:r>
          </a:p>
          <a:p>
            <a:r>
              <a:rPr lang="en-US" dirty="0"/>
              <a:t>suguna.chundur@uc.edu</a:t>
            </a:r>
          </a:p>
          <a:p>
            <a:r>
              <a:rPr lang="en-US" dirty="0"/>
              <a:t>Kristi Hall</a:t>
            </a:r>
          </a:p>
          <a:p>
            <a:r>
              <a:rPr lang="en-US" dirty="0"/>
              <a:t>kristi.hall@uc.edu</a:t>
            </a:r>
          </a:p>
        </p:txBody>
      </p:sp>
    </p:spTree>
    <p:extLst>
      <p:ext uri="{BB962C8B-B14F-4D97-AF65-F5344CB8AC3E}">
        <p14:creationId xmlns:p14="http://schemas.microsoft.com/office/powerpoint/2010/main" val="15488381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B78D5-0D30-AE30-E43E-27F53833FD88}"/>
              </a:ext>
            </a:extLst>
          </p:cNvPr>
          <p:cNvSpPr>
            <a:spLocks noGrp="1"/>
          </p:cNvSpPr>
          <p:nvPr>
            <p:ph type="title"/>
          </p:nvPr>
        </p:nvSpPr>
        <p:spPr/>
        <p:txBody>
          <a:bodyPr/>
          <a:lstStyle/>
          <a:p>
            <a:r>
              <a:rPr lang="en-US" dirty="0"/>
              <a:t>Combating Cheating</a:t>
            </a:r>
          </a:p>
        </p:txBody>
      </p:sp>
      <p:sp>
        <p:nvSpPr>
          <p:cNvPr id="3" name="Content Placeholder 2">
            <a:extLst>
              <a:ext uri="{FF2B5EF4-FFF2-40B4-BE49-F238E27FC236}">
                <a16:creationId xmlns:a16="http://schemas.microsoft.com/office/drawing/2014/main" id="{A198F452-6853-3C3A-D839-A4C00D41BE6A}"/>
              </a:ext>
            </a:extLst>
          </p:cNvPr>
          <p:cNvSpPr>
            <a:spLocks noGrp="1"/>
          </p:cNvSpPr>
          <p:nvPr>
            <p:ph idx="1"/>
          </p:nvPr>
        </p:nvSpPr>
        <p:spPr/>
        <p:txBody>
          <a:bodyPr vert="horz" lIns="91440" tIns="45720" rIns="91440" bIns="45720" rtlCol="0" anchor="t">
            <a:normAutofit/>
          </a:bodyPr>
          <a:lstStyle/>
          <a:p>
            <a:r>
              <a:rPr lang="en-US" dirty="0"/>
              <a:t>Run your assignments through ChatGPT and familiarize yourself with its responses</a:t>
            </a:r>
          </a:p>
          <a:p>
            <a:r>
              <a:rPr lang="en-US" dirty="0"/>
              <a:t>Tools for detecting AI – Use with caution</a:t>
            </a:r>
            <a:endParaRPr lang="en-US" dirty="0">
              <a:ea typeface="Calibri"/>
              <a:cs typeface="Calibri"/>
            </a:endParaRPr>
          </a:p>
          <a:p>
            <a:pPr lvl="1"/>
            <a:r>
              <a:rPr lang="en-US" dirty="0">
                <a:hlinkClick r:id="rId2"/>
              </a:rPr>
              <a:t>https://openai-openai-detector.hf.space/</a:t>
            </a:r>
            <a:endParaRPr lang="en-US" dirty="0"/>
          </a:p>
          <a:p>
            <a:pPr lvl="1"/>
            <a:r>
              <a:rPr lang="en-US" dirty="0">
                <a:hlinkClick r:id="rId3"/>
              </a:rPr>
              <a:t>http://gltr.io/dist/index.html?fbclid=IwAR3Q3V5TPkG2CthYToqU7fRmp9FyThr_-X7vOuUwk5z7s2yerPEPDxh3l9Q</a:t>
            </a:r>
            <a:endParaRPr lang="en-US" dirty="0"/>
          </a:p>
          <a:p>
            <a:pPr lvl="1"/>
            <a:r>
              <a:rPr lang="en-US" dirty="0">
                <a:hlinkClick r:id="rId4"/>
              </a:rPr>
              <a:t>https://gptzero.me/</a:t>
            </a:r>
            <a:endParaRPr lang="en-US" dirty="0"/>
          </a:p>
          <a:p>
            <a:pPr marL="457200" lvl="1" indent="0">
              <a:buNone/>
            </a:pPr>
            <a:endParaRPr lang="en-US" dirty="0"/>
          </a:p>
        </p:txBody>
      </p:sp>
    </p:spTree>
    <p:extLst>
      <p:ext uri="{BB962C8B-B14F-4D97-AF65-F5344CB8AC3E}">
        <p14:creationId xmlns:p14="http://schemas.microsoft.com/office/powerpoint/2010/main" val="33472869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FB530-316F-37BE-C1AD-0414142292A6}"/>
              </a:ext>
            </a:extLst>
          </p:cNvPr>
          <p:cNvSpPr>
            <a:spLocks noGrp="1"/>
          </p:cNvSpPr>
          <p:nvPr>
            <p:ph type="title"/>
          </p:nvPr>
        </p:nvSpPr>
        <p:spPr/>
        <p:txBody>
          <a:bodyPr/>
          <a:lstStyle/>
          <a:p>
            <a:r>
              <a:rPr lang="en-US" dirty="0"/>
              <a:t>Reliability of AI-generated knowledge</a:t>
            </a:r>
          </a:p>
        </p:txBody>
      </p:sp>
      <p:sp>
        <p:nvSpPr>
          <p:cNvPr id="3" name="Content Placeholder 2">
            <a:extLst>
              <a:ext uri="{FF2B5EF4-FFF2-40B4-BE49-F238E27FC236}">
                <a16:creationId xmlns:a16="http://schemas.microsoft.com/office/drawing/2014/main" id="{4249FADE-8571-F78E-7E32-8A4CB6684915}"/>
              </a:ext>
            </a:extLst>
          </p:cNvPr>
          <p:cNvSpPr>
            <a:spLocks noGrp="1"/>
          </p:cNvSpPr>
          <p:nvPr>
            <p:ph idx="1"/>
          </p:nvPr>
        </p:nvSpPr>
        <p:spPr/>
        <p:txBody>
          <a:bodyPr/>
          <a:lstStyle/>
          <a:p>
            <a:r>
              <a:rPr lang="en-US" dirty="0"/>
              <a:t>Scaffold student learning to ensure students cross-check knowledge generated by AI with other sources</a:t>
            </a:r>
          </a:p>
          <a:p>
            <a:r>
              <a:rPr lang="en-US" dirty="0"/>
              <a:t>Hands-on activities to demonstrate the reliability of AI-generated knowledge</a:t>
            </a:r>
          </a:p>
        </p:txBody>
      </p:sp>
    </p:spTree>
    <p:extLst>
      <p:ext uri="{BB962C8B-B14F-4D97-AF65-F5344CB8AC3E}">
        <p14:creationId xmlns:p14="http://schemas.microsoft.com/office/powerpoint/2010/main" val="27461136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B614-D7E4-6C77-2FD4-2E8426F72E44}"/>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E64867F6-1318-E25B-F458-C86123767E3A}"/>
              </a:ext>
            </a:extLst>
          </p:cNvPr>
          <p:cNvSpPr>
            <a:spLocks noGrp="1"/>
          </p:cNvSpPr>
          <p:nvPr>
            <p:ph idx="1"/>
          </p:nvPr>
        </p:nvSpPr>
        <p:spPr/>
        <p:txBody>
          <a:bodyPr>
            <a:normAutofit fontScale="85000" lnSpcReduction="10000"/>
          </a:bodyPr>
          <a:lstStyle/>
          <a:p>
            <a:pPr marL="0" marR="0">
              <a:lnSpc>
                <a:spcPct val="107000"/>
              </a:lnSpc>
              <a:spcBef>
                <a:spcPts val="0"/>
              </a:spcBef>
              <a:spcAft>
                <a:spcPts val="800"/>
              </a:spcAft>
            </a:pP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For your initial discussion post perform the following steps: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Go to </a:t>
            </a:r>
            <a:r>
              <a:rPr lang="en-US" sz="1800" u="sng" kern="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ChatGPT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Ask it to write you a one-page paper about accessibility on the Web including citations.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Read the paper.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Following this, answer these questions with your initial post: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a:tabLst>
                <a:tab pos="457200" algn="l"/>
              </a:tabLst>
            </a:pP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To the best of your knowledge, was everything in the paper truthful? If you find something that was incorrect, please write about it.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a:tabLst>
                <a:tab pos="457200" algn="l"/>
              </a:tabLst>
            </a:pP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Copy and paste the resources that ChatGPT created into your post.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a:tabLst>
                <a:tab pos="457200" algn="l"/>
              </a:tabLst>
            </a:pP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Search for the resources that ChatGPT provided. Were you able to find them?</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a:tabLst>
                <a:tab pos="457200" algn="l"/>
              </a:tabLst>
            </a:pP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What potential problems do you see in using ChatGPT this way?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a:tabLst>
                <a:tab pos="457200" algn="l"/>
              </a:tabLst>
            </a:pP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In what ways could you use ChatGPT in your schoolwork that would be beneficial?</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895587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AD784-6683-4FCE-6936-B34F96CE3DEC}"/>
              </a:ext>
            </a:extLst>
          </p:cNvPr>
          <p:cNvSpPr>
            <a:spLocks noGrp="1"/>
          </p:cNvSpPr>
          <p:nvPr>
            <p:ph type="title"/>
          </p:nvPr>
        </p:nvSpPr>
        <p:spPr/>
        <p:txBody>
          <a:bodyPr>
            <a:normAutofit fontScale="90000"/>
          </a:bodyPr>
          <a:lstStyle/>
          <a:p>
            <a:r>
              <a:rPr lang="en-US" dirty="0"/>
              <a:t>Existing Educational Technology Frameworks/Learning Theory Frameworks  We Looked At</a:t>
            </a:r>
          </a:p>
        </p:txBody>
      </p:sp>
      <p:sp>
        <p:nvSpPr>
          <p:cNvPr id="3" name="Content Placeholder 2">
            <a:extLst>
              <a:ext uri="{FF2B5EF4-FFF2-40B4-BE49-F238E27FC236}">
                <a16:creationId xmlns:a16="http://schemas.microsoft.com/office/drawing/2014/main" id="{F52CE0DF-7E16-7D35-B667-E63563B0C2EC}"/>
              </a:ext>
            </a:extLst>
          </p:cNvPr>
          <p:cNvSpPr>
            <a:spLocks noGrp="1"/>
          </p:cNvSpPr>
          <p:nvPr>
            <p:ph idx="1"/>
          </p:nvPr>
        </p:nvSpPr>
        <p:spPr/>
        <p:txBody>
          <a:bodyPr>
            <a:normAutofit fontScale="92500"/>
          </a:bodyPr>
          <a:lstStyle/>
          <a:p>
            <a:r>
              <a:rPr lang="en-US" dirty="0"/>
              <a:t>Bloom’s Taxonomy</a:t>
            </a:r>
          </a:p>
          <a:p>
            <a:r>
              <a:rPr lang="en-US" dirty="0"/>
              <a:t>Technological Pedagogical Content Knowledge (TPACK)</a:t>
            </a:r>
          </a:p>
          <a:p>
            <a:r>
              <a:rPr lang="en-US" dirty="0"/>
              <a:t>Universal Design for Learning</a:t>
            </a:r>
          </a:p>
          <a:p>
            <a:r>
              <a:rPr lang="en-US" dirty="0"/>
              <a:t>Community of Inquiry Model (CoI) – Social Presence, Teaching Presence, Cognitive Presence</a:t>
            </a:r>
          </a:p>
          <a:p>
            <a:r>
              <a:rPr lang="en-US" dirty="0"/>
              <a:t>Modes of Interaction in Distance Education – Student/Student, Student/Content, Student/Teacher</a:t>
            </a:r>
          </a:p>
          <a:p>
            <a:pPr marL="0" indent="0">
              <a:buNone/>
            </a:pPr>
            <a:endParaRPr lang="en-US" dirty="0"/>
          </a:p>
          <a:p>
            <a:endParaRPr lang="en-US" dirty="0"/>
          </a:p>
        </p:txBody>
      </p:sp>
    </p:spTree>
    <p:extLst>
      <p:ext uri="{BB962C8B-B14F-4D97-AF65-F5344CB8AC3E}">
        <p14:creationId xmlns:p14="http://schemas.microsoft.com/office/powerpoint/2010/main" val="636151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2BF24-3766-92AF-EBD6-8668E128204E}"/>
              </a:ext>
            </a:extLst>
          </p:cNvPr>
          <p:cNvSpPr>
            <a:spLocks noGrp="1"/>
          </p:cNvSpPr>
          <p:nvPr>
            <p:ph type="title"/>
          </p:nvPr>
        </p:nvSpPr>
        <p:spPr/>
        <p:txBody>
          <a:bodyPr/>
          <a:lstStyle/>
          <a:p>
            <a:r>
              <a:rPr lang="en-US" dirty="0"/>
              <a:t>AI-Aware Framework</a:t>
            </a:r>
          </a:p>
        </p:txBody>
      </p:sp>
      <p:sp>
        <p:nvSpPr>
          <p:cNvPr id="3" name="Content Placeholder 2">
            <a:extLst>
              <a:ext uri="{FF2B5EF4-FFF2-40B4-BE49-F238E27FC236}">
                <a16:creationId xmlns:a16="http://schemas.microsoft.com/office/drawing/2014/main" id="{07294509-48CD-5CB4-AE74-81CF57EBFE1D}"/>
              </a:ext>
            </a:extLst>
          </p:cNvPr>
          <p:cNvSpPr>
            <a:spLocks noGrp="1"/>
          </p:cNvSpPr>
          <p:nvPr>
            <p:ph idx="1"/>
          </p:nvPr>
        </p:nvSpPr>
        <p:spPr/>
        <p:txBody>
          <a:bodyPr>
            <a:normAutofit fontScale="92500" lnSpcReduction="20000"/>
          </a:bodyPr>
          <a:lstStyle/>
          <a:p>
            <a:pPr marL="0" indent="0">
              <a:buNone/>
            </a:pPr>
            <a:r>
              <a:rPr lang="en-US" dirty="0"/>
              <a:t>With Bloom’s Taxonomy informing our approach to online course design/assessment/activities design, we have built a framework that will support the use of AI in pedagogy – using the Community of Inquiry and Interaction models framework in each of the following areas:</a:t>
            </a:r>
          </a:p>
          <a:p>
            <a:r>
              <a:rPr lang="en-US" dirty="0"/>
              <a:t>Designing content – lectures</a:t>
            </a:r>
          </a:p>
          <a:p>
            <a:r>
              <a:rPr lang="en-US" dirty="0"/>
              <a:t>Interactive activities – using AI – ensuring students interact with content mediated by AI while also ensuring teaching presence, encourage student-student activities using AI</a:t>
            </a:r>
          </a:p>
        </p:txBody>
      </p:sp>
    </p:spTree>
    <p:extLst>
      <p:ext uri="{BB962C8B-B14F-4D97-AF65-F5344CB8AC3E}">
        <p14:creationId xmlns:p14="http://schemas.microsoft.com/office/powerpoint/2010/main" val="2981513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769F2-E885-BD95-0128-501B0547D16A}"/>
              </a:ext>
            </a:extLst>
          </p:cNvPr>
          <p:cNvSpPr>
            <a:spLocks noGrp="1"/>
          </p:cNvSpPr>
          <p:nvPr>
            <p:ph type="title"/>
          </p:nvPr>
        </p:nvSpPr>
        <p:spPr/>
        <p:txBody>
          <a:bodyPr/>
          <a:lstStyle/>
          <a:p>
            <a:r>
              <a:rPr lang="en-US" dirty="0"/>
              <a:t>AI-Aware Framework (contd.)</a:t>
            </a:r>
          </a:p>
        </p:txBody>
      </p:sp>
      <p:sp>
        <p:nvSpPr>
          <p:cNvPr id="3" name="Content Placeholder 2">
            <a:extLst>
              <a:ext uri="{FF2B5EF4-FFF2-40B4-BE49-F238E27FC236}">
                <a16:creationId xmlns:a16="http://schemas.microsoft.com/office/drawing/2014/main" id="{A5F7C66A-88F4-B968-8213-A9CA8DEC71D5}"/>
              </a:ext>
            </a:extLst>
          </p:cNvPr>
          <p:cNvSpPr>
            <a:spLocks noGrp="1"/>
          </p:cNvSpPr>
          <p:nvPr>
            <p:ph idx="1"/>
          </p:nvPr>
        </p:nvSpPr>
        <p:spPr/>
        <p:txBody>
          <a:bodyPr>
            <a:normAutofit fontScale="92500" lnSpcReduction="20000"/>
          </a:bodyPr>
          <a:lstStyle/>
          <a:p>
            <a:r>
              <a:rPr lang="en-US" dirty="0"/>
              <a:t>Academic integrity policy articulated in detail</a:t>
            </a:r>
          </a:p>
          <a:p>
            <a:r>
              <a:rPr lang="en-US" dirty="0"/>
              <a:t>Guidelines for validating AI-generated knowledge</a:t>
            </a:r>
          </a:p>
          <a:p>
            <a:r>
              <a:rPr lang="en-US" dirty="0"/>
              <a:t>Scaffolding of learning in fundamental areas – personalizing AI use in learning</a:t>
            </a:r>
          </a:p>
          <a:p>
            <a:r>
              <a:rPr lang="en-US" dirty="0"/>
              <a:t>Using AI as idea generator </a:t>
            </a:r>
          </a:p>
          <a:p>
            <a:r>
              <a:rPr lang="en-US" dirty="0"/>
              <a:t>Framework to include study of ethical aspects of AI</a:t>
            </a:r>
          </a:p>
          <a:p>
            <a:r>
              <a:rPr lang="en-US" dirty="0"/>
              <a:t>Collect/analyze data on AI use, develop best practices to share with peers</a:t>
            </a:r>
          </a:p>
          <a:p>
            <a:r>
              <a:rPr lang="en-US" dirty="0"/>
              <a:t>engage in continuous improvement</a:t>
            </a:r>
          </a:p>
          <a:p>
            <a:endParaRPr lang="en-US" dirty="0"/>
          </a:p>
        </p:txBody>
      </p:sp>
    </p:spTree>
    <p:extLst>
      <p:ext uri="{BB962C8B-B14F-4D97-AF65-F5344CB8AC3E}">
        <p14:creationId xmlns:p14="http://schemas.microsoft.com/office/powerpoint/2010/main" val="32625615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85B0D11-8587-7274-BEFC-19064AB0356E}"/>
              </a:ext>
            </a:extLst>
          </p:cNvPr>
          <p:cNvSpPr/>
          <p:nvPr/>
        </p:nvSpPr>
        <p:spPr>
          <a:xfrm>
            <a:off x="807157" y="1941689"/>
            <a:ext cx="7320844" cy="4321915"/>
          </a:xfrm>
          <a:prstGeom prst="rect">
            <a:avLst/>
          </a:prstGeom>
          <a:blipFill>
            <a:blip r:embed="rId3"/>
            <a:tile tx="0" ty="0" sx="100000" sy="100000" flip="none" algn="tl"/>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55080C5-0C48-5DB4-EBEC-D1DE730347E0}"/>
              </a:ext>
            </a:extLst>
          </p:cNvPr>
          <p:cNvSpPr>
            <a:spLocks noGrp="1"/>
          </p:cNvSpPr>
          <p:nvPr>
            <p:ph type="title"/>
          </p:nvPr>
        </p:nvSpPr>
        <p:spPr>
          <a:xfrm>
            <a:off x="628650" y="1109283"/>
            <a:ext cx="7886700" cy="658752"/>
          </a:xfrm>
        </p:spPr>
        <p:txBody>
          <a:bodyPr>
            <a:normAutofit fontScale="90000"/>
          </a:bodyPr>
          <a:lstStyle/>
          <a:p>
            <a:r>
              <a:rPr lang="en-US" dirty="0"/>
              <a:t>AI-Aware Framework</a:t>
            </a:r>
          </a:p>
        </p:txBody>
      </p:sp>
      <p:graphicFrame>
        <p:nvGraphicFramePr>
          <p:cNvPr id="4" name="Content Placeholder 3">
            <a:extLst>
              <a:ext uri="{FF2B5EF4-FFF2-40B4-BE49-F238E27FC236}">
                <a16:creationId xmlns:a16="http://schemas.microsoft.com/office/drawing/2014/main" id="{0487F85E-CC85-15BF-7A9D-3E264832F55C}"/>
              </a:ext>
            </a:extLst>
          </p:cNvPr>
          <p:cNvGraphicFramePr>
            <a:graphicFrameLocks noGrp="1"/>
          </p:cNvGraphicFramePr>
          <p:nvPr>
            <p:ph idx="1"/>
            <p:extLst>
              <p:ext uri="{D42A27DB-BD31-4B8C-83A1-F6EECF244321}">
                <p14:modId xmlns:p14="http://schemas.microsoft.com/office/powerpoint/2010/main" val="3739112292"/>
              </p:ext>
            </p:extLst>
          </p:nvPr>
        </p:nvGraphicFramePr>
        <p:xfrm>
          <a:off x="628650" y="2524123"/>
          <a:ext cx="7886700" cy="39839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Rectangle 4">
            <a:extLst>
              <a:ext uri="{FF2B5EF4-FFF2-40B4-BE49-F238E27FC236}">
                <a16:creationId xmlns:a16="http://schemas.microsoft.com/office/drawing/2014/main" id="{CEFA01CD-3977-F63D-7232-2541253B7985}"/>
              </a:ext>
            </a:extLst>
          </p:cNvPr>
          <p:cNvSpPr/>
          <p:nvPr/>
        </p:nvSpPr>
        <p:spPr>
          <a:xfrm>
            <a:off x="6694311" y="4516083"/>
            <a:ext cx="1433689" cy="987777"/>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Structured Learning Resources that includes </a:t>
            </a:r>
            <a:r>
              <a:rPr lang="en-US" sz="1200" b="1" dirty="0">
                <a:solidFill>
                  <a:schemeClr val="accent5"/>
                </a:solidFill>
              </a:rPr>
              <a:t>AI</a:t>
            </a:r>
            <a:r>
              <a:rPr lang="en-US" sz="1200" dirty="0"/>
              <a:t> and parameters for use of AI in Learning</a:t>
            </a:r>
          </a:p>
        </p:txBody>
      </p:sp>
      <p:cxnSp>
        <p:nvCxnSpPr>
          <p:cNvPr id="7" name="Straight Arrow Connector 6">
            <a:extLst>
              <a:ext uri="{FF2B5EF4-FFF2-40B4-BE49-F238E27FC236}">
                <a16:creationId xmlns:a16="http://schemas.microsoft.com/office/drawing/2014/main" id="{0AC08E26-DAB6-E13D-87F2-08DAD9331D66}"/>
              </a:ext>
            </a:extLst>
          </p:cNvPr>
          <p:cNvCxnSpPr/>
          <p:nvPr/>
        </p:nvCxnSpPr>
        <p:spPr>
          <a:xfrm flipV="1">
            <a:off x="6383867" y="5046133"/>
            <a:ext cx="259644" cy="9031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0707FBD-B5D8-EC69-D409-E19E9A55DEAC}"/>
              </a:ext>
            </a:extLst>
          </p:cNvPr>
          <p:cNvSpPr txBox="1"/>
          <p:nvPr/>
        </p:nvSpPr>
        <p:spPr>
          <a:xfrm>
            <a:off x="914400" y="2037644"/>
            <a:ext cx="5638800" cy="369332"/>
          </a:xfrm>
          <a:prstGeom prst="rect">
            <a:avLst/>
          </a:prstGeom>
          <a:noFill/>
        </p:spPr>
        <p:txBody>
          <a:bodyPr wrap="square" rtlCol="0">
            <a:spAutoFit/>
          </a:bodyPr>
          <a:lstStyle/>
          <a:p>
            <a:r>
              <a:rPr lang="en-US" dirty="0"/>
              <a:t>An Online Community of Inquiry</a:t>
            </a:r>
          </a:p>
        </p:txBody>
      </p:sp>
      <p:sp>
        <p:nvSpPr>
          <p:cNvPr id="10" name="TextBox 9">
            <a:extLst>
              <a:ext uri="{FF2B5EF4-FFF2-40B4-BE49-F238E27FC236}">
                <a16:creationId xmlns:a16="http://schemas.microsoft.com/office/drawing/2014/main" id="{65570135-3E71-5896-9D55-A71E9A4F9174}"/>
              </a:ext>
            </a:extLst>
          </p:cNvPr>
          <p:cNvSpPr txBox="1"/>
          <p:nvPr/>
        </p:nvSpPr>
        <p:spPr>
          <a:xfrm rot="18347923">
            <a:off x="2220954" y="3569566"/>
            <a:ext cx="1478822" cy="307777"/>
          </a:xfrm>
          <a:prstGeom prst="rect">
            <a:avLst/>
          </a:prstGeom>
          <a:noFill/>
        </p:spPr>
        <p:txBody>
          <a:bodyPr wrap="square" rtlCol="0">
            <a:spAutoFit/>
          </a:bodyPr>
          <a:lstStyle/>
          <a:p>
            <a:r>
              <a:rPr lang="en-US" sz="1400" dirty="0">
                <a:solidFill>
                  <a:srgbClr val="5C1E41"/>
                </a:solidFill>
              </a:rPr>
              <a:t>Student/Teacher</a:t>
            </a:r>
          </a:p>
        </p:txBody>
      </p:sp>
      <p:sp>
        <p:nvSpPr>
          <p:cNvPr id="11" name="TextBox 10">
            <a:extLst>
              <a:ext uri="{FF2B5EF4-FFF2-40B4-BE49-F238E27FC236}">
                <a16:creationId xmlns:a16="http://schemas.microsoft.com/office/drawing/2014/main" id="{25DDA0AF-25A8-84CE-9FB5-96AED0FD8CB7}"/>
              </a:ext>
            </a:extLst>
          </p:cNvPr>
          <p:cNvSpPr txBox="1"/>
          <p:nvPr/>
        </p:nvSpPr>
        <p:spPr>
          <a:xfrm rot="3722822">
            <a:off x="5249468" y="3727864"/>
            <a:ext cx="1686393" cy="307777"/>
          </a:xfrm>
          <a:prstGeom prst="rect">
            <a:avLst/>
          </a:prstGeom>
          <a:noFill/>
        </p:spPr>
        <p:txBody>
          <a:bodyPr wrap="square" rtlCol="0">
            <a:spAutoFit/>
          </a:bodyPr>
          <a:lstStyle/>
          <a:p>
            <a:r>
              <a:rPr lang="en-US" sz="1400" dirty="0">
                <a:solidFill>
                  <a:srgbClr val="5C1E41"/>
                </a:solidFill>
              </a:rPr>
              <a:t>Student/Content</a:t>
            </a:r>
          </a:p>
        </p:txBody>
      </p:sp>
      <p:sp>
        <p:nvSpPr>
          <p:cNvPr id="12" name="TextBox 11">
            <a:extLst>
              <a:ext uri="{FF2B5EF4-FFF2-40B4-BE49-F238E27FC236}">
                <a16:creationId xmlns:a16="http://schemas.microsoft.com/office/drawing/2014/main" id="{35E556D4-F5C5-CCF1-E9D3-65B1457C7104}"/>
              </a:ext>
            </a:extLst>
          </p:cNvPr>
          <p:cNvSpPr txBox="1"/>
          <p:nvPr/>
        </p:nvSpPr>
        <p:spPr>
          <a:xfrm>
            <a:off x="3826934" y="6263604"/>
            <a:ext cx="1518355" cy="307777"/>
          </a:xfrm>
          <a:prstGeom prst="rect">
            <a:avLst/>
          </a:prstGeom>
          <a:noFill/>
        </p:spPr>
        <p:txBody>
          <a:bodyPr wrap="square" rtlCol="0">
            <a:spAutoFit/>
          </a:bodyPr>
          <a:lstStyle>
            <a:defPPr>
              <a:defRPr lang="en-US"/>
            </a:defPPr>
            <a:lvl1pPr>
              <a:defRPr sz="1400"/>
            </a:lvl1pPr>
          </a:lstStyle>
          <a:p>
            <a:r>
              <a:rPr lang="en-US" dirty="0">
                <a:solidFill>
                  <a:srgbClr val="5C1E41"/>
                </a:solidFill>
              </a:rPr>
              <a:t>Teacher/Content</a:t>
            </a:r>
          </a:p>
        </p:txBody>
      </p:sp>
      <p:sp>
        <p:nvSpPr>
          <p:cNvPr id="13" name="Rectangle 12">
            <a:extLst>
              <a:ext uri="{FF2B5EF4-FFF2-40B4-BE49-F238E27FC236}">
                <a16:creationId xmlns:a16="http://schemas.microsoft.com/office/drawing/2014/main" id="{8AB39148-618E-69E3-2585-64C1F0AD46D3}"/>
              </a:ext>
            </a:extLst>
          </p:cNvPr>
          <p:cNvSpPr/>
          <p:nvPr/>
        </p:nvSpPr>
        <p:spPr>
          <a:xfrm>
            <a:off x="914401" y="5175956"/>
            <a:ext cx="1591732" cy="987777"/>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accent5"/>
                </a:solidFill>
              </a:rPr>
              <a:t>AI-aware</a:t>
            </a:r>
            <a:r>
              <a:rPr lang="en-US" sz="1200" dirty="0"/>
              <a:t> approaches to teaching: design/ assessment/academic integrity</a:t>
            </a:r>
          </a:p>
        </p:txBody>
      </p:sp>
      <p:cxnSp>
        <p:nvCxnSpPr>
          <p:cNvPr id="14" name="Straight Arrow Connector 13">
            <a:extLst>
              <a:ext uri="{FF2B5EF4-FFF2-40B4-BE49-F238E27FC236}">
                <a16:creationId xmlns:a16="http://schemas.microsoft.com/office/drawing/2014/main" id="{6E332B64-A3C3-1B24-A86A-B301F1C1703B}"/>
              </a:ext>
            </a:extLst>
          </p:cNvPr>
          <p:cNvCxnSpPr>
            <a:cxnSpLocks/>
          </p:cNvCxnSpPr>
          <p:nvPr/>
        </p:nvCxnSpPr>
        <p:spPr>
          <a:xfrm flipV="1">
            <a:off x="2483556" y="5579533"/>
            <a:ext cx="201083" cy="9031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D89BFB2B-B0C2-FCAB-9114-FCBD2E9857D8}"/>
              </a:ext>
            </a:extLst>
          </p:cNvPr>
          <p:cNvSpPr/>
          <p:nvPr/>
        </p:nvSpPr>
        <p:spPr>
          <a:xfrm>
            <a:off x="5847645" y="2156707"/>
            <a:ext cx="1591732" cy="987777"/>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Academic integrity, reliability of </a:t>
            </a:r>
            <a:r>
              <a:rPr lang="en-US" sz="1200" b="1" dirty="0">
                <a:solidFill>
                  <a:schemeClr val="accent5"/>
                </a:solidFill>
              </a:rPr>
              <a:t>AI</a:t>
            </a:r>
            <a:r>
              <a:rPr lang="en-US" sz="1200" dirty="0"/>
              <a:t>-generated knowledge, ethical use of AI</a:t>
            </a:r>
          </a:p>
        </p:txBody>
      </p:sp>
      <p:cxnSp>
        <p:nvCxnSpPr>
          <p:cNvPr id="17" name="Straight Arrow Connector 16">
            <a:extLst>
              <a:ext uri="{FF2B5EF4-FFF2-40B4-BE49-F238E27FC236}">
                <a16:creationId xmlns:a16="http://schemas.microsoft.com/office/drawing/2014/main" id="{937B938E-10BB-B36F-DA1D-DBF3DA2C9216}"/>
              </a:ext>
            </a:extLst>
          </p:cNvPr>
          <p:cNvCxnSpPr>
            <a:cxnSpLocks/>
          </p:cNvCxnSpPr>
          <p:nvPr/>
        </p:nvCxnSpPr>
        <p:spPr>
          <a:xfrm flipV="1">
            <a:off x="5091289" y="2530800"/>
            <a:ext cx="713317" cy="33657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Footer Placeholder 19">
            <a:extLst>
              <a:ext uri="{FF2B5EF4-FFF2-40B4-BE49-F238E27FC236}">
                <a16:creationId xmlns:a16="http://schemas.microsoft.com/office/drawing/2014/main" id="{9C41F956-A10D-265E-7E18-854A7D412797}"/>
              </a:ext>
            </a:extLst>
          </p:cNvPr>
          <p:cNvSpPr>
            <a:spLocks noGrp="1"/>
          </p:cNvSpPr>
          <p:nvPr>
            <p:ph type="ftr" sz="quarter" idx="11"/>
          </p:nvPr>
        </p:nvSpPr>
        <p:spPr>
          <a:xfrm>
            <a:off x="1789290" y="6532359"/>
            <a:ext cx="6191954" cy="365125"/>
          </a:xfrm>
        </p:spPr>
        <p:txBody>
          <a:bodyPr/>
          <a:lstStyle/>
          <a:p>
            <a:r>
              <a:rPr lang="en-US" sz="1100" dirty="0"/>
              <a:t>Adapted from Community of Inquiry Model (Garrison, 1999) and Modes of Interaction (Anderson, 2003) and presented at CCSC Conference Midwest, Oct 2023</a:t>
            </a:r>
          </a:p>
        </p:txBody>
      </p:sp>
      <p:grpSp>
        <p:nvGrpSpPr>
          <p:cNvPr id="34" name="Group 33">
            <a:extLst>
              <a:ext uri="{FF2B5EF4-FFF2-40B4-BE49-F238E27FC236}">
                <a16:creationId xmlns:a16="http://schemas.microsoft.com/office/drawing/2014/main" id="{9B8E2234-C53A-EEA4-20FB-FA2D810AF780}"/>
              </a:ext>
            </a:extLst>
          </p:cNvPr>
          <p:cNvGrpSpPr/>
          <p:nvPr/>
        </p:nvGrpSpPr>
        <p:grpSpPr>
          <a:xfrm>
            <a:off x="4495768" y="3431799"/>
            <a:ext cx="285750" cy="307777"/>
            <a:chOff x="4353983" y="1955777"/>
            <a:chExt cx="462492" cy="544031"/>
          </a:xfrm>
        </p:grpSpPr>
        <p:sp>
          <p:nvSpPr>
            <p:cNvPr id="31" name="Arrow: Curved Up 30">
              <a:extLst>
                <a:ext uri="{FF2B5EF4-FFF2-40B4-BE49-F238E27FC236}">
                  <a16:creationId xmlns:a16="http://schemas.microsoft.com/office/drawing/2014/main" id="{BBCE5FB9-628D-3410-C3F9-B6CA349BD2D0}"/>
                </a:ext>
              </a:extLst>
            </p:cNvPr>
            <p:cNvSpPr/>
            <p:nvPr/>
          </p:nvSpPr>
          <p:spPr>
            <a:xfrm>
              <a:off x="4353983" y="2257097"/>
              <a:ext cx="460728" cy="242711"/>
            </a:xfrm>
            <a:prstGeom prst="curvedUp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1"/>
                </a:solidFill>
              </a:endParaRPr>
            </a:p>
          </p:txBody>
        </p:sp>
        <p:sp>
          <p:nvSpPr>
            <p:cNvPr id="33" name="Arrow: Curved Down 32">
              <a:extLst>
                <a:ext uri="{FF2B5EF4-FFF2-40B4-BE49-F238E27FC236}">
                  <a16:creationId xmlns:a16="http://schemas.microsoft.com/office/drawing/2014/main" id="{5E65E40C-34F7-45A3-91B1-C435EC3F81CB}"/>
                </a:ext>
              </a:extLst>
            </p:cNvPr>
            <p:cNvSpPr/>
            <p:nvPr/>
          </p:nvSpPr>
          <p:spPr>
            <a:xfrm>
              <a:off x="4355747" y="1955777"/>
              <a:ext cx="460728" cy="277130"/>
            </a:xfrm>
            <a:prstGeom prst="curved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1"/>
                </a:solidFill>
              </a:endParaRPr>
            </a:p>
          </p:txBody>
        </p:sp>
      </p:grpSp>
      <p:grpSp>
        <p:nvGrpSpPr>
          <p:cNvPr id="38" name="Group 37">
            <a:extLst>
              <a:ext uri="{FF2B5EF4-FFF2-40B4-BE49-F238E27FC236}">
                <a16:creationId xmlns:a16="http://schemas.microsoft.com/office/drawing/2014/main" id="{B9441013-653A-4908-949B-AE84AD01420C}"/>
              </a:ext>
            </a:extLst>
          </p:cNvPr>
          <p:cNvGrpSpPr/>
          <p:nvPr/>
        </p:nvGrpSpPr>
        <p:grpSpPr>
          <a:xfrm>
            <a:off x="3590925" y="5078374"/>
            <a:ext cx="285750" cy="307777"/>
            <a:chOff x="4353983" y="1955777"/>
            <a:chExt cx="462492" cy="544031"/>
          </a:xfrm>
        </p:grpSpPr>
        <p:sp>
          <p:nvSpPr>
            <p:cNvPr id="39" name="Arrow: Curved Up 38">
              <a:extLst>
                <a:ext uri="{FF2B5EF4-FFF2-40B4-BE49-F238E27FC236}">
                  <a16:creationId xmlns:a16="http://schemas.microsoft.com/office/drawing/2014/main" id="{D83FDB23-CAB0-B23D-3C77-CA8C761C745D}"/>
                </a:ext>
              </a:extLst>
            </p:cNvPr>
            <p:cNvSpPr/>
            <p:nvPr/>
          </p:nvSpPr>
          <p:spPr>
            <a:xfrm>
              <a:off x="4353983" y="2257097"/>
              <a:ext cx="460728" cy="242711"/>
            </a:xfrm>
            <a:prstGeom prst="curvedUp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1"/>
                </a:solidFill>
              </a:endParaRPr>
            </a:p>
          </p:txBody>
        </p:sp>
        <p:sp>
          <p:nvSpPr>
            <p:cNvPr id="40" name="Arrow: Curved Down 39">
              <a:extLst>
                <a:ext uri="{FF2B5EF4-FFF2-40B4-BE49-F238E27FC236}">
                  <a16:creationId xmlns:a16="http://schemas.microsoft.com/office/drawing/2014/main" id="{3DE8D26B-E8DE-C0B9-8BDC-9FDE7456DA79}"/>
                </a:ext>
              </a:extLst>
            </p:cNvPr>
            <p:cNvSpPr/>
            <p:nvPr/>
          </p:nvSpPr>
          <p:spPr>
            <a:xfrm>
              <a:off x="4355747" y="1955777"/>
              <a:ext cx="460728" cy="277130"/>
            </a:xfrm>
            <a:prstGeom prst="curved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1"/>
                </a:solidFill>
              </a:endParaRPr>
            </a:p>
          </p:txBody>
        </p:sp>
      </p:grpSp>
      <p:grpSp>
        <p:nvGrpSpPr>
          <p:cNvPr id="41" name="Group 40">
            <a:extLst>
              <a:ext uri="{FF2B5EF4-FFF2-40B4-BE49-F238E27FC236}">
                <a16:creationId xmlns:a16="http://schemas.microsoft.com/office/drawing/2014/main" id="{0F9E8251-D199-44E0-2872-C8C64A47A419}"/>
              </a:ext>
            </a:extLst>
          </p:cNvPr>
          <p:cNvGrpSpPr/>
          <p:nvPr/>
        </p:nvGrpSpPr>
        <p:grpSpPr>
          <a:xfrm>
            <a:off x="5345289" y="5002876"/>
            <a:ext cx="285750" cy="307777"/>
            <a:chOff x="4353983" y="1955777"/>
            <a:chExt cx="462492" cy="544031"/>
          </a:xfrm>
        </p:grpSpPr>
        <p:sp>
          <p:nvSpPr>
            <p:cNvPr id="42" name="Arrow: Curved Up 41">
              <a:extLst>
                <a:ext uri="{FF2B5EF4-FFF2-40B4-BE49-F238E27FC236}">
                  <a16:creationId xmlns:a16="http://schemas.microsoft.com/office/drawing/2014/main" id="{F3122FB8-7554-AF1B-ADE8-C4E5CC4FABB8}"/>
                </a:ext>
              </a:extLst>
            </p:cNvPr>
            <p:cNvSpPr/>
            <p:nvPr/>
          </p:nvSpPr>
          <p:spPr>
            <a:xfrm>
              <a:off x="4353983" y="2257097"/>
              <a:ext cx="460728" cy="242711"/>
            </a:xfrm>
            <a:prstGeom prst="curvedUp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1"/>
                </a:solidFill>
              </a:endParaRPr>
            </a:p>
          </p:txBody>
        </p:sp>
        <p:sp>
          <p:nvSpPr>
            <p:cNvPr id="43" name="Arrow: Curved Down 42">
              <a:extLst>
                <a:ext uri="{FF2B5EF4-FFF2-40B4-BE49-F238E27FC236}">
                  <a16:creationId xmlns:a16="http://schemas.microsoft.com/office/drawing/2014/main" id="{2F071C47-4336-CB0F-770B-04B4FAC850BE}"/>
                </a:ext>
              </a:extLst>
            </p:cNvPr>
            <p:cNvSpPr/>
            <p:nvPr/>
          </p:nvSpPr>
          <p:spPr>
            <a:xfrm>
              <a:off x="4355747" y="1955777"/>
              <a:ext cx="460728" cy="277130"/>
            </a:xfrm>
            <a:prstGeom prst="curved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1"/>
                </a:solidFill>
              </a:endParaRPr>
            </a:p>
          </p:txBody>
        </p:sp>
      </p:grpSp>
    </p:spTree>
    <p:extLst>
      <p:ext uri="{BB962C8B-B14F-4D97-AF65-F5344CB8AC3E}">
        <p14:creationId xmlns:p14="http://schemas.microsoft.com/office/powerpoint/2010/main" val="41700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CA8CA-4061-99D7-4A5B-49C0F06D0102}"/>
              </a:ext>
            </a:extLst>
          </p:cNvPr>
          <p:cNvSpPr>
            <a:spLocks noGrp="1"/>
          </p:cNvSpPr>
          <p:nvPr>
            <p:ph type="title"/>
          </p:nvPr>
        </p:nvSpPr>
        <p:spPr/>
        <p:txBody>
          <a:bodyPr/>
          <a:lstStyle/>
          <a:p>
            <a:r>
              <a:rPr lang="en-US" dirty="0"/>
              <a:t>Changes/Updates based on Framework</a:t>
            </a:r>
          </a:p>
        </p:txBody>
      </p:sp>
      <p:graphicFrame>
        <p:nvGraphicFramePr>
          <p:cNvPr id="5" name="Content Placeholder 4">
            <a:extLst>
              <a:ext uri="{FF2B5EF4-FFF2-40B4-BE49-F238E27FC236}">
                <a16:creationId xmlns:a16="http://schemas.microsoft.com/office/drawing/2014/main" id="{14C7A8FC-7924-C732-A16C-4F95EDE46A09}"/>
              </a:ext>
            </a:extLst>
          </p:cNvPr>
          <p:cNvGraphicFramePr>
            <a:graphicFrameLocks noGrp="1"/>
          </p:cNvGraphicFramePr>
          <p:nvPr>
            <p:ph idx="1"/>
            <p:extLst>
              <p:ext uri="{D42A27DB-BD31-4B8C-83A1-F6EECF244321}">
                <p14:modId xmlns:p14="http://schemas.microsoft.com/office/powerpoint/2010/main" val="423436195"/>
              </p:ext>
            </p:extLst>
          </p:nvPr>
        </p:nvGraphicFramePr>
        <p:xfrm>
          <a:off x="628650" y="2524125"/>
          <a:ext cx="7886700" cy="36528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93192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E375D-1BD9-1A4C-BDFF-6797840320CA}"/>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A8ADD208-AE4E-EBA4-E8F6-B68F04E3B88A}"/>
              </a:ext>
            </a:extLst>
          </p:cNvPr>
          <p:cNvSpPr>
            <a:spLocks noGrp="1"/>
          </p:cNvSpPr>
          <p:nvPr>
            <p:ph idx="1"/>
          </p:nvPr>
        </p:nvSpPr>
        <p:spPr/>
        <p:txBody>
          <a:bodyPr>
            <a:normAutofit/>
          </a:bodyPr>
          <a:lstStyle/>
          <a:p>
            <a:pPr marL="0" marR="0">
              <a:lnSpc>
                <a:spcPct val="107000"/>
              </a:lnSpc>
              <a:spcBef>
                <a:spcPts val="0"/>
              </a:spcBef>
              <a:spcAft>
                <a:spcPts val="800"/>
              </a:spcAft>
            </a:pPr>
            <a:r>
              <a:rPr lang="en-US" sz="1200" dirty="0"/>
              <a:t>Anderson, T. (2003). Getting the mix right again: An updated and theoretical rationale for interaction. </a:t>
            </a:r>
            <a:r>
              <a:rPr lang="en-US" sz="1200" i="1" dirty="0"/>
              <a:t>The International Review of Research in Open and Distributed Learning</a:t>
            </a:r>
            <a:r>
              <a:rPr lang="en-US" sz="1200" dirty="0"/>
              <a:t>, </a:t>
            </a:r>
            <a:r>
              <a:rPr lang="en-US" sz="1200" i="1" dirty="0"/>
              <a:t>4</a:t>
            </a:r>
            <a:r>
              <a:rPr lang="en-US" sz="1200" dirty="0"/>
              <a:t>(2).</a:t>
            </a:r>
          </a:p>
          <a:p>
            <a:pPr marL="0">
              <a:lnSpc>
                <a:spcPct val="107000"/>
              </a:lnSpc>
              <a:spcBef>
                <a:spcPts val="0"/>
              </a:spcBef>
              <a:spcAft>
                <a:spcPts val="800"/>
              </a:spcAft>
            </a:pPr>
            <a:r>
              <a:rPr lang="en-US" sz="1200" dirty="0"/>
              <a:t>Chundur, S., &amp; Hall, K. (2023). Towards an AI-Aware Pedagogy in IT Education. Journal of Computing Sciences in Colleges, 39(4), 106-106.</a:t>
            </a:r>
          </a:p>
          <a:p>
            <a:pPr marL="0">
              <a:lnSpc>
                <a:spcPct val="107000"/>
              </a:lnSpc>
              <a:spcBef>
                <a:spcPts val="0"/>
              </a:spcBef>
              <a:spcAft>
                <a:spcPts val="800"/>
              </a:spcAft>
            </a:pPr>
            <a:r>
              <a:rPr lang="en-US" sz="1200" dirty="0"/>
              <a:t>Garrison, D. R., Anderson, T., &amp; Archer, W. (1999). Critical inquiry in a text-based environment: Computer conferencing in higher education. </a:t>
            </a:r>
            <a:r>
              <a:rPr lang="en-US" sz="1200" i="1" dirty="0"/>
              <a:t>The internet and higher education</a:t>
            </a:r>
            <a:r>
              <a:rPr lang="en-US" sz="1200" dirty="0"/>
              <a:t>, </a:t>
            </a:r>
            <a:r>
              <a:rPr lang="en-US" sz="1200" i="1" dirty="0"/>
              <a:t>2</a:t>
            </a:r>
            <a:r>
              <a:rPr lang="en-US" sz="1200" dirty="0"/>
              <a:t>(2-3), 87-105.</a:t>
            </a:r>
          </a:p>
          <a:p>
            <a:pPr marL="0">
              <a:lnSpc>
                <a:spcPct val="107000"/>
              </a:lnSpc>
              <a:spcBef>
                <a:spcPts val="0"/>
              </a:spcBef>
              <a:spcAft>
                <a:spcPts val="800"/>
              </a:spcAft>
            </a:pPr>
            <a:r>
              <a:rPr lang="en-US" sz="1200" dirty="0"/>
              <a:t>Gibson, D., Kovanovic, V., Ifenthaler, D., Dexter, S., &amp; Feng, S. (2023). Learning theories for artificial intelligence promoting learning processes. British Journal of Educational Technology.</a:t>
            </a:r>
          </a:p>
          <a:p>
            <a:pPr marL="0" marR="0">
              <a:lnSpc>
                <a:spcPct val="107000"/>
              </a:lnSpc>
              <a:spcBef>
                <a:spcPts val="0"/>
              </a:spcBef>
              <a:spcAft>
                <a:spcPts val="800"/>
              </a:spcAft>
            </a:pPr>
            <a:r>
              <a:rPr lang="en-US" sz="1200" dirty="0"/>
              <a:t>Mishra, P., &amp; Koehler, M. J. (2006). Technological pedagogical content knowledge: A framework for teacher knowledge. </a:t>
            </a:r>
            <a:r>
              <a:rPr lang="en-US" sz="1200" i="1" dirty="0"/>
              <a:t>Teachers college record</a:t>
            </a:r>
            <a:r>
              <a:rPr lang="en-US" sz="1200" dirty="0"/>
              <a:t>, </a:t>
            </a:r>
            <a:r>
              <a:rPr lang="en-US" sz="1200" i="1" dirty="0"/>
              <a:t>108</a:t>
            </a:r>
            <a:r>
              <a:rPr lang="en-US" sz="1200" dirty="0"/>
              <a:t>(6), 1017-1054.</a:t>
            </a:r>
          </a:p>
          <a:p>
            <a:pPr marL="0" marR="0">
              <a:lnSpc>
                <a:spcPct val="107000"/>
              </a:lnSpc>
              <a:spcBef>
                <a:spcPts val="0"/>
              </a:spcBef>
              <a:spcAft>
                <a:spcPts val="800"/>
              </a:spcAft>
            </a:pPr>
            <a:r>
              <a:rPr lang="en-US" sz="1200" dirty="0"/>
              <a:t>Mishra, P., Warr, M., &amp; Islam, R. (2023). TPACK in the age of ChatGPT and Generative AI. Journal of Digital Learning in Teacher Education, 39(4), 235-251.</a:t>
            </a:r>
          </a:p>
          <a:p>
            <a:pPr marL="0">
              <a:lnSpc>
                <a:spcPct val="107000"/>
              </a:lnSpc>
              <a:spcBef>
                <a:spcPts val="0"/>
              </a:spcBef>
              <a:spcAft>
                <a:spcPts val="800"/>
              </a:spcAft>
            </a:pPr>
            <a:r>
              <a:rPr lang="en-US" sz="1200" dirty="0"/>
              <a:t>Puthiyedath, A. (2023, May 4). A Framework for AI Co-Creation in Pedagogy. </a:t>
            </a:r>
            <a:r>
              <a:rPr lang="en-US" sz="1200" dirty="0">
                <a:hlinkClick r:id="rId2">
                  <a:extLst>
                    <a:ext uri="{A12FA001-AC4F-418D-AE19-62706E023703}">
                      <ahyp:hlinkClr xmlns:ahyp="http://schemas.microsoft.com/office/drawing/2018/hyperlinkcolor" val="tx"/>
                    </a:ext>
                  </a:extLst>
                </a:hlinkClick>
              </a:rPr>
              <a:t>LinkedIn</a:t>
            </a:r>
            <a:r>
              <a:rPr lang="en-US" sz="1200" dirty="0"/>
              <a:t>. </a:t>
            </a:r>
          </a:p>
        </p:txBody>
      </p:sp>
    </p:spTree>
    <p:extLst>
      <p:ext uri="{BB962C8B-B14F-4D97-AF65-F5344CB8AC3E}">
        <p14:creationId xmlns:p14="http://schemas.microsoft.com/office/powerpoint/2010/main" val="28331590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848F3-BAFD-D807-D012-3DA176DF69F2}"/>
              </a:ext>
            </a:extLst>
          </p:cNvPr>
          <p:cNvSpPr>
            <a:spLocks noGrp="1"/>
          </p:cNvSpPr>
          <p:nvPr>
            <p:ph type="title"/>
          </p:nvPr>
        </p:nvSpPr>
        <p:spPr/>
        <p:txBody>
          <a:bodyPr/>
          <a:lstStyle/>
          <a:p>
            <a:r>
              <a:rPr lang="en-US" dirty="0">
                <a:cs typeface="Calibri Light"/>
              </a:rPr>
              <a:t>Questions? </a:t>
            </a:r>
            <a:endParaRPr lang="en-US" dirty="0"/>
          </a:p>
        </p:txBody>
      </p:sp>
      <p:sp>
        <p:nvSpPr>
          <p:cNvPr id="5" name="Content Placeholder 4">
            <a:extLst>
              <a:ext uri="{FF2B5EF4-FFF2-40B4-BE49-F238E27FC236}">
                <a16:creationId xmlns:a16="http://schemas.microsoft.com/office/drawing/2014/main" id="{DB54C12C-B7DC-7508-7DFE-369FFAD4DECA}"/>
              </a:ext>
            </a:extLst>
          </p:cNvPr>
          <p:cNvSpPr>
            <a:spLocks noGrp="1"/>
          </p:cNvSpPr>
          <p:nvPr>
            <p:ph idx="1"/>
          </p:nvPr>
        </p:nvSpPr>
        <p:spPr/>
        <p:txBody>
          <a:bodyPr/>
          <a:lstStyle/>
          <a:p>
            <a:r>
              <a:rPr lang="en-US" dirty="0"/>
              <a:t>Round-table Discussion</a:t>
            </a:r>
          </a:p>
        </p:txBody>
      </p:sp>
      <p:pic>
        <p:nvPicPr>
          <p:cNvPr id="3" name="Picture 2" descr="A qr code on a white background&#10;&#10;Description automatically generated">
            <a:extLst>
              <a:ext uri="{FF2B5EF4-FFF2-40B4-BE49-F238E27FC236}">
                <a16:creationId xmlns:a16="http://schemas.microsoft.com/office/drawing/2014/main" id="{3B0558A7-B8E8-DFF2-4CB3-5F7B02F4CF5B}"/>
              </a:ext>
            </a:extLst>
          </p:cNvPr>
          <p:cNvPicPr>
            <a:picLocks noChangeAspect="1"/>
          </p:cNvPicPr>
          <p:nvPr/>
        </p:nvPicPr>
        <p:blipFill>
          <a:blip r:embed="rId2"/>
          <a:stretch>
            <a:fillRect/>
          </a:stretch>
        </p:blipFill>
        <p:spPr>
          <a:xfrm>
            <a:off x="4967748" y="2820014"/>
            <a:ext cx="3421011" cy="3402575"/>
          </a:xfrm>
          <a:prstGeom prst="rect">
            <a:avLst/>
          </a:prstGeom>
        </p:spPr>
      </p:pic>
      <p:sp>
        <p:nvSpPr>
          <p:cNvPr id="4" name="TextBox 3">
            <a:extLst>
              <a:ext uri="{FF2B5EF4-FFF2-40B4-BE49-F238E27FC236}">
                <a16:creationId xmlns:a16="http://schemas.microsoft.com/office/drawing/2014/main" id="{ED6A5C2A-6293-40E2-3D26-9A0D9BD0BB15}"/>
              </a:ext>
            </a:extLst>
          </p:cNvPr>
          <p:cNvSpPr txBox="1"/>
          <p:nvPr/>
        </p:nvSpPr>
        <p:spPr>
          <a:xfrm>
            <a:off x="476250" y="4347701"/>
            <a:ext cx="466724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600" dirty="0">
                <a:ea typeface="+mn-lt"/>
                <a:cs typeface="+mn-lt"/>
              </a:rPr>
              <a:t>https://bit.ly/3upA7lt</a:t>
            </a:r>
            <a:endParaRPr lang="en-US" sz="3600" dirty="0"/>
          </a:p>
        </p:txBody>
      </p:sp>
    </p:spTree>
    <p:extLst>
      <p:ext uri="{BB962C8B-B14F-4D97-AF65-F5344CB8AC3E}">
        <p14:creationId xmlns:p14="http://schemas.microsoft.com/office/powerpoint/2010/main" val="1175660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8DBA8-E2D6-5C50-49D3-FA3C549AAD67}"/>
              </a:ext>
            </a:extLst>
          </p:cNvPr>
          <p:cNvSpPr>
            <a:spLocks noGrp="1"/>
          </p:cNvSpPr>
          <p:nvPr>
            <p:ph type="title"/>
          </p:nvPr>
        </p:nvSpPr>
        <p:spPr/>
        <p:txBody>
          <a:bodyPr/>
          <a:lstStyle/>
          <a:p>
            <a:r>
              <a:rPr lang="en-US" dirty="0"/>
              <a:t>Abstract</a:t>
            </a:r>
          </a:p>
        </p:txBody>
      </p:sp>
      <p:sp>
        <p:nvSpPr>
          <p:cNvPr id="3" name="Content Placeholder 2">
            <a:extLst>
              <a:ext uri="{FF2B5EF4-FFF2-40B4-BE49-F238E27FC236}">
                <a16:creationId xmlns:a16="http://schemas.microsoft.com/office/drawing/2014/main" id="{2E12A444-ACDF-4E51-DBD5-F9F107D6F281}"/>
              </a:ext>
            </a:extLst>
          </p:cNvPr>
          <p:cNvSpPr>
            <a:spLocks noGrp="1"/>
          </p:cNvSpPr>
          <p:nvPr>
            <p:ph idx="1"/>
          </p:nvPr>
        </p:nvSpPr>
        <p:spPr/>
        <p:txBody>
          <a:bodyPr>
            <a:noAutofit/>
          </a:bodyPr>
          <a:lstStyle/>
          <a:p>
            <a:pPr marL="0" indent="0">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As a fully online Information Technology program we have been cognizant of the power of AI in teaching and learning and the challenges it poses to traditional methods of teaching, learning and assessment.  We are experimenting with various ways of including AI in the classroom, integrating AI into our teaching framework, creating a model that is AI-aware, and presenting our work at the Consortium of Computing in Colleges in October 2023.  In this round table, we will discuss our experiences with using an AI-aware pedagogical approach to teaching and learning.</a:t>
            </a:r>
          </a:p>
          <a:p>
            <a:pPr marL="0" indent="0">
              <a:buNone/>
            </a:pPr>
            <a:endParaRPr lang="en-US" sz="1600" dirty="0"/>
          </a:p>
        </p:txBody>
      </p:sp>
    </p:spTree>
    <p:extLst>
      <p:ext uri="{BB962C8B-B14F-4D97-AF65-F5344CB8AC3E}">
        <p14:creationId xmlns:p14="http://schemas.microsoft.com/office/powerpoint/2010/main" val="38480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09916-A911-EDCC-CEED-5F840E02AF84}"/>
              </a:ext>
            </a:extLst>
          </p:cNvPr>
          <p:cNvSpPr>
            <a:spLocks noGrp="1"/>
          </p:cNvSpPr>
          <p:nvPr>
            <p:ph type="title"/>
          </p:nvPr>
        </p:nvSpPr>
        <p:spPr/>
        <p:txBody>
          <a:bodyPr/>
          <a:lstStyle/>
          <a:p>
            <a:r>
              <a:rPr lang="en-US" dirty="0"/>
              <a:t>Opportunities/Concerns of AI</a:t>
            </a:r>
          </a:p>
        </p:txBody>
      </p:sp>
      <p:sp>
        <p:nvSpPr>
          <p:cNvPr id="3" name="Content Placeholder 2">
            <a:extLst>
              <a:ext uri="{FF2B5EF4-FFF2-40B4-BE49-F238E27FC236}">
                <a16:creationId xmlns:a16="http://schemas.microsoft.com/office/drawing/2014/main" id="{49C3C43E-66F5-BF2B-8AFC-E13229CEF253}"/>
              </a:ext>
            </a:extLst>
          </p:cNvPr>
          <p:cNvSpPr>
            <a:spLocks noGrp="1"/>
          </p:cNvSpPr>
          <p:nvPr>
            <p:ph idx="1"/>
          </p:nvPr>
        </p:nvSpPr>
        <p:spPr/>
        <p:txBody>
          <a:bodyPr>
            <a:normAutofit/>
          </a:bodyPr>
          <a:lstStyle/>
          <a:p>
            <a:r>
              <a:rPr lang="en-US" sz="2400" dirty="0"/>
              <a:t>Integrity of student work</a:t>
            </a:r>
          </a:p>
          <a:p>
            <a:r>
              <a:rPr lang="en-US" sz="2400" dirty="0"/>
              <a:t>Validity and accuracy of AI-generated information</a:t>
            </a:r>
          </a:p>
          <a:p>
            <a:r>
              <a:rPr lang="en-US" sz="2400" dirty="0"/>
              <a:t>Unique opportunity to personalize education</a:t>
            </a:r>
          </a:p>
          <a:p>
            <a:r>
              <a:rPr lang="en-US" sz="2400" dirty="0"/>
              <a:t>Encourage self-driven learning</a:t>
            </a:r>
          </a:p>
          <a:p>
            <a:endParaRPr lang="en-US" sz="1500" dirty="0"/>
          </a:p>
          <a:p>
            <a:endParaRPr lang="en-US" sz="2400" dirty="0"/>
          </a:p>
        </p:txBody>
      </p:sp>
    </p:spTree>
    <p:extLst>
      <p:ext uri="{BB962C8B-B14F-4D97-AF65-F5344CB8AC3E}">
        <p14:creationId xmlns:p14="http://schemas.microsoft.com/office/powerpoint/2010/main" val="2868101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F5936-AA6C-5546-128A-D62F5B480A3E}"/>
              </a:ext>
            </a:extLst>
          </p:cNvPr>
          <p:cNvSpPr>
            <a:spLocks noGrp="1"/>
          </p:cNvSpPr>
          <p:nvPr>
            <p:ph type="title"/>
          </p:nvPr>
        </p:nvSpPr>
        <p:spPr/>
        <p:txBody>
          <a:bodyPr/>
          <a:lstStyle/>
          <a:p>
            <a:r>
              <a:rPr lang="en-US" dirty="0"/>
              <a:t>Need for Framework</a:t>
            </a:r>
          </a:p>
        </p:txBody>
      </p:sp>
      <p:sp>
        <p:nvSpPr>
          <p:cNvPr id="3" name="Content Placeholder 2">
            <a:extLst>
              <a:ext uri="{FF2B5EF4-FFF2-40B4-BE49-F238E27FC236}">
                <a16:creationId xmlns:a16="http://schemas.microsoft.com/office/drawing/2014/main" id="{7FC9F8C8-11B6-08B0-2F26-5763EE1F8C3E}"/>
              </a:ext>
            </a:extLst>
          </p:cNvPr>
          <p:cNvSpPr>
            <a:spLocks noGrp="1"/>
          </p:cNvSpPr>
          <p:nvPr>
            <p:ph idx="1"/>
          </p:nvPr>
        </p:nvSpPr>
        <p:spPr/>
        <p:txBody>
          <a:bodyPr/>
          <a:lstStyle/>
          <a:p>
            <a:r>
              <a:rPr lang="en-US" dirty="0"/>
              <a:t>Three main areas</a:t>
            </a:r>
          </a:p>
        </p:txBody>
      </p:sp>
      <p:graphicFrame>
        <p:nvGraphicFramePr>
          <p:cNvPr id="4" name="Diagram 3">
            <a:extLst>
              <a:ext uri="{FF2B5EF4-FFF2-40B4-BE49-F238E27FC236}">
                <a16:creationId xmlns:a16="http://schemas.microsoft.com/office/drawing/2014/main" id="{01004180-9A0C-D44D-ED11-D4F9A02238AD}"/>
              </a:ext>
            </a:extLst>
          </p:cNvPr>
          <p:cNvGraphicFramePr/>
          <p:nvPr>
            <p:extLst>
              <p:ext uri="{D42A27DB-BD31-4B8C-83A1-F6EECF244321}">
                <p14:modId xmlns:p14="http://schemas.microsoft.com/office/powerpoint/2010/main" val="2408227581"/>
              </p:ext>
            </p:extLst>
          </p:nvPr>
        </p:nvGraphicFramePr>
        <p:xfrm>
          <a:off x="930234" y="2992582"/>
          <a:ext cx="6689766" cy="24684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99971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E0982-C5F1-3921-4D51-5AA118D13A95}"/>
              </a:ext>
            </a:extLst>
          </p:cNvPr>
          <p:cNvSpPr>
            <a:spLocks noGrp="1"/>
          </p:cNvSpPr>
          <p:nvPr>
            <p:ph type="title"/>
          </p:nvPr>
        </p:nvSpPr>
        <p:spPr/>
        <p:txBody>
          <a:bodyPr/>
          <a:lstStyle/>
          <a:p>
            <a:r>
              <a:rPr lang="en-US" dirty="0"/>
              <a:t>Strategies for AI-Aware Teaching</a:t>
            </a:r>
          </a:p>
        </p:txBody>
      </p:sp>
      <p:sp>
        <p:nvSpPr>
          <p:cNvPr id="3" name="Content Placeholder 2">
            <a:extLst>
              <a:ext uri="{FF2B5EF4-FFF2-40B4-BE49-F238E27FC236}">
                <a16:creationId xmlns:a16="http://schemas.microsoft.com/office/drawing/2014/main" id="{EF808BCB-C211-E192-4626-E349E3677B2E}"/>
              </a:ext>
            </a:extLst>
          </p:cNvPr>
          <p:cNvSpPr>
            <a:spLocks noGrp="1"/>
          </p:cNvSpPr>
          <p:nvPr>
            <p:ph idx="1"/>
          </p:nvPr>
        </p:nvSpPr>
        <p:spPr/>
        <p:txBody>
          <a:bodyPr>
            <a:normAutofit lnSpcReduction="10000"/>
          </a:bodyPr>
          <a:lstStyle/>
          <a:p>
            <a:r>
              <a:rPr lang="en-US" dirty="0"/>
              <a:t>Course Design – Expectations for academic honesty – Define and provide examples</a:t>
            </a:r>
          </a:p>
          <a:p>
            <a:r>
              <a:rPr lang="en-US" dirty="0"/>
              <a:t>Incorporating ChatGPT for outside class readings/word</a:t>
            </a:r>
          </a:p>
          <a:p>
            <a:r>
              <a:rPr lang="en-US" dirty="0"/>
              <a:t>more in-class active learning activities </a:t>
            </a:r>
          </a:p>
          <a:p>
            <a:r>
              <a:rPr lang="en-US" dirty="0"/>
              <a:t>collaborative learning</a:t>
            </a:r>
          </a:p>
          <a:p>
            <a:r>
              <a:rPr lang="en-US" dirty="0"/>
              <a:t>Flipped Classroom</a:t>
            </a:r>
          </a:p>
          <a:p>
            <a:r>
              <a:rPr lang="en-US" dirty="0"/>
              <a:t>Co-opting AI-tools in Teaching</a:t>
            </a:r>
          </a:p>
        </p:txBody>
      </p:sp>
    </p:spTree>
    <p:extLst>
      <p:ext uri="{BB962C8B-B14F-4D97-AF65-F5344CB8AC3E}">
        <p14:creationId xmlns:p14="http://schemas.microsoft.com/office/powerpoint/2010/main" val="32432265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515A9-C6EE-72B4-0033-BFC11D777884}"/>
              </a:ext>
            </a:extLst>
          </p:cNvPr>
          <p:cNvSpPr>
            <a:spLocks noGrp="1"/>
          </p:cNvSpPr>
          <p:nvPr>
            <p:ph type="title"/>
          </p:nvPr>
        </p:nvSpPr>
        <p:spPr/>
        <p:txBody>
          <a:bodyPr/>
          <a:lstStyle/>
          <a:p>
            <a:r>
              <a:rPr lang="en-US" dirty="0">
                <a:ea typeface="Calibri Light"/>
                <a:cs typeface="Calibri Light"/>
              </a:rPr>
              <a:t>Sample AI Policy</a:t>
            </a:r>
            <a:endParaRPr lang="en-US" dirty="0"/>
          </a:p>
        </p:txBody>
      </p:sp>
      <p:sp>
        <p:nvSpPr>
          <p:cNvPr id="3" name="Content Placeholder 2">
            <a:extLst>
              <a:ext uri="{FF2B5EF4-FFF2-40B4-BE49-F238E27FC236}">
                <a16:creationId xmlns:a16="http://schemas.microsoft.com/office/drawing/2014/main" id="{95D6A7D8-0901-E59C-9737-7B235C497BDC}"/>
              </a:ext>
            </a:extLst>
          </p:cNvPr>
          <p:cNvSpPr>
            <a:spLocks noGrp="1"/>
          </p:cNvSpPr>
          <p:nvPr>
            <p:ph idx="1"/>
          </p:nvPr>
        </p:nvSpPr>
        <p:spPr>
          <a:xfrm>
            <a:off x="556763" y="2179483"/>
            <a:ext cx="8246133" cy="4989518"/>
          </a:xfrm>
        </p:spPr>
        <p:txBody>
          <a:bodyPr vert="horz" lIns="91440" tIns="45720" rIns="91440" bIns="45720" rtlCol="0" anchor="t">
            <a:normAutofit fontScale="85000" lnSpcReduction="20000"/>
          </a:bodyPr>
          <a:lstStyle/>
          <a:p>
            <a:r>
              <a:rPr lang="en-US" dirty="0">
                <a:ea typeface="+mn-lt"/>
                <a:cs typeface="+mn-lt"/>
              </a:rPr>
              <a:t>Students are expected to use AI tools responsibly and ethically. Plagiarism, including using AI to generate code or write a paper without proper attribution, is strictly prohibited.</a:t>
            </a:r>
            <a:endParaRPr lang="en-US" dirty="0">
              <a:ea typeface="Calibri" panose="020F0502020204030204"/>
              <a:cs typeface="Calibri" panose="020F0502020204030204"/>
            </a:endParaRPr>
          </a:p>
          <a:p>
            <a:r>
              <a:rPr lang="en-US" dirty="0">
                <a:ea typeface="+mn-lt"/>
                <a:cs typeface="+mn-lt"/>
              </a:rPr>
              <a:t>AI tools can be used to assist learning, but they should not replace the core of your education.</a:t>
            </a:r>
            <a:endParaRPr lang="en-US" dirty="0"/>
          </a:p>
          <a:p>
            <a:r>
              <a:rPr lang="en-US" dirty="0">
                <a:ea typeface="+mn-lt"/>
                <a:cs typeface="+mn-lt"/>
              </a:rPr>
              <a:t>The use of AI for assistance in understanding complex topics is encouraged, but students should not solely rely on AI-generated content for their coursework.</a:t>
            </a:r>
            <a:endParaRPr lang="en-US" dirty="0"/>
          </a:p>
          <a:p>
            <a:r>
              <a:rPr lang="en-US" dirty="0">
                <a:ea typeface="+mn-lt"/>
                <a:cs typeface="+mn-lt"/>
              </a:rPr>
              <a:t>Clearly distinguish between original work and AI-generated content.</a:t>
            </a:r>
            <a:endParaRPr lang="en-US" dirty="0"/>
          </a:p>
          <a:p>
            <a:r>
              <a:rPr lang="en-US" dirty="0">
                <a:ea typeface="+mn-lt"/>
                <a:cs typeface="+mn-lt"/>
              </a:rPr>
              <a:t>Students should ensure that the tools they use are reliable, secure, and safe. </a:t>
            </a:r>
            <a:endParaRPr lang="en-US" dirty="0"/>
          </a:p>
          <a:p>
            <a:r>
              <a:rPr lang="en-US" dirty="0">
                <a:ea typeface="+mn-lt"/>
                <a:cs typeface="+mn-lt"/>
              </a:rPr>
              <a:t>Be cautious when using personal data in AI-related activities.</a:t>
            </a:r>
            <a:endParaRPr lang="en-US" dirty="0"/>
          </a:p>
          <a:p>
            <a:r>
              <a:rPr lang="en-US" dirty="0">
                <a:ea typeface="+mn-lt"/>
                <a:cs typeface="+mn-lt"/>
              </a:rPr>
              <a:t>Violation of this AI usage policy will be considered a breach of academic integrity.</a:t>
            </a:r>
            <a:endParaRPr lang="en-US" dirty="0"/>
          </a:p>
          <a:p>
            <a:endParaRPr lang="en-US" dirty="0">
              <a:ea typeface="Calibri"/>
              <a:cs typeface="Calibri"/>
            </a:endParaRPr>
          </a:p>
        </p:txBody>
      </p:sp>
    </p:spTree>
    <p:extLst>
      <p:ext uri="{BB962C8B-B14F-4D97-AF65-F5344CB8AC3E}">
        <p14:creationId xmlns:p14="http://schemas.microsoft.com/office/powerpoint/2010/main" val="1716814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C3838-97A2-3A43-802D-10A26C8250C9}"/>
              </a:ext>
            </a:extLst>
          </p:cNvPr>
          <p:cNvSpPr>
            <a:spLocks noGrp="1"/>
          </p:cNvSpPr>
          <p:nvPr>
            <p:ph type="title"/>
          </p:nvPr>
        </p:nvSpPr>
        <p:spPr/>
        <p:txBody>
          <a:bodyPr/>
          <a:lstStyle/>
          <a:p>
            <a:r>
              <a:rPr lang="en-US" dirty="0"/>
              <a:t>Sample – Digital Technologies in Business</a:t>
            </a:r>
          </a:p>
        </p:txBody>
      </p:sp>
      <p:sp>
        <p:nvSpPr>
          <p:cNvPr id="3" name="Content Placeholder 2">
            <a:extLst>
              <a:ext uri="{FF2B5EF4-FFF2-40B4-BE49-F238E27FC236}">
                <a16:creationId xmlns:a16="http://schemas.microsoft.com/office/drawing/2014/main" id="{A91336E1-BE93-BB52-EC9F-763C0C94000B}"/>
              </a:ext>
            </a:extLst>
          </p:cNvPr>
          <p:cNvSpPr>
            <a:spLocks noGrp="1"/>
          </p:cNvSpPr>
          <p:nvPr>
            <p:ph idx="1"/>
          </p:nvPr>
        </p:nvSpPr>
        <p:spPr/>
        <p:txBody>
          <a:bodyPr>
            <a:normAutofit/>
          </a:bodyPr>
          <a:lstStyle/>
          <a:p>
            <a:pPr marL="342900" marR="0" lvl="0" indent="-342900">
              <a:lnSpc>
                <a:spcPct val="115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What is the difference between ERP and EAI? Your write-up should be in your own words, citing the book and/or the web resources appropriately, and should be in the range of 100-200 words  </a:t>
            </a:r>
          </a:p>
          <a:p>
            <a:pPr marL="342900" marR="0" lvl="0" indent="-342900">
              <a:lnSpc>
                <a:spcPct val="115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part of the assignment will involve using AI tools. Please use one of the following AI tools: ChatGPT, Google Bard or Bing AI for the same question above. Compare your write up with that generated by the AI tool. 100-200 words  </a:t>
            </a:r>
          </a:p>
          <a:p>
            <a:pPr marL="342900" marR="0" lvl="0" indent="-342900">
              <a:lnSpc>
                <a:spcPct val="115000"/>
              </a:lnSpc>
              <a:spcBef>
                <a:spcPts val="0"/>
              </a:spcBef>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Give me your own take on how learning will change in the next decade based on this experience.  How will the issues of integrity of student work be affected due to these tools?  100-200 words</a:t>
            </a:r>
            <a:endParaRPr lang="en-US" dirty="0"/>
          </a:p>
        </p:txBody>
      </p:sp>
    </p:spTree>
    <p:extLst>
      <p:ext uri="{BB962C8B-B14F-4D97-AF65-F5344CB8AC3E}">
        <p14:creationId xmlns:p14="http://schemas.microsoft.com/office/powerpoint/2010/main" val="1166477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869C0-BC76-15E9-BA81-06C1C22D5902}"/>
              </a:ext>
            </a:extLst>
          </p:cNvPr>
          <p:cNvSpPr>
            <a:spLocks noGrp="1"/>
          </p:cNvSpPr>
          <p:nvPr>
            <p:ph type="title"/>
          </p:nvPr>
        </p:nvSpPr>
        <p:spPr/>
        <p:txBody>
          <a:bodyPr/>
          <a:lstStyle/>
          <a:p>
            <a:r>
              <a:rPr lang="en-US" dirty="0"/>
              <a:t>Sample</a:t>
            </a:r>
          </a:p>
        </p:txBody>
      </p:sp>
      <p:sp>
        <p:nvSpPr>
          <p:cNvPr id="3" name="Content Placeholder 2">
            <a:extLst>
              <a:ext uri="{FF2B5EF4-FFF2-40B4-BE49-F238E27FC236}">
                <a16:creationId xmlns:a16="http://schemas.microsoft.com/office/drawing/2014/main" id="{F20CBEF6-0A70-DE66-83DC-65A36808D1A6}"/>
              </a:ext>
            </a:extLst>
          </p:cNvPr>
          <p:cNvSpPr>
            <a:spLocks noGrp="1"/>
          </p:cNvSpPr>
          <p:nvPr>
            <p:ph idx="1"/>
          </p:nvPr>
        </p:nvSpPr>
        <p:spPr/>
        <p:txBody>
          <a:bodyPr>
            <a:normAutofit fontScale="85000" lnSpcReduction="20000"/>
          </a:bodyPr>
          <a:lstStyle/>
          <a:p>
            <a:r>
              <a:rPr lang="en-US" dirty="0"/>
              <a:t>In this assignment, you will read an article on how artificial intelligence will affect your particular sub-discipline in business and write a short synopsis of the article and provide the link to the article. If you are an undecided major or any other major, you can still do a search on AI in Business.  Please use </a:t>
            </a:r>
            <a:r>
              <a:rPr lang="en-US" dirty="0">
                <a:hlinkClick r:id="rId2"/>
              </a:rPr>
              <a:t>scholar.google.com</a:t>
            </a:r>
            <a:r>
              <a:rPr lang="en-US" dirty="0">
                <a:effectLst/>
                <a:hlinkClick r:id="rId2"/>
              </a:rPr>
              <a:t> Links to an external site.</a:t>
            </a:r>
            <a:r>
              <a:rPr lang="en-US" dirty="0"/>
              <a:t> or </a:t>
            </a:r>
            <a:r>
              <a:rPr lang="en-US" dirty="0">
                <a:hlinkClick r:id="rId3"/>
              </a:rPr>
              <a:t>https://libraries.uc.edu/ </a:t>
            </a:r>
            <a:r>
              <a:rPr lang="en-US" dirty="0"/>
              <a:t>to search for the article as it should be an academic article and not a news article . You may seek the help of an UC librarian to search for the article if you have difficulties finding one. </a:t>
            </a:r>
          </a:p>
          <a:p>
            <a:r>
              <a:rPr lang="en-US" dirty="0"/>
              <a:t>Based on the reading, please provide your opinion on how you foresee the impact of AI on your discipline. (200 to 250 words)</a:t>
            </a:r>
          </a:p>
          <a:p>
            <a:endParaRPr lang="en-US" dirty="0"/>
          </a:p>
        </p:txBody>
      </p:sp>
    </p:spTree>
    <p:extLst>
      <p:ext uri="{BB962C8B-B14F-4D97-AF65-F5344CB8AC3E}">
        <p14:creationId xmlns:p14="http://schemas.microsoft.com/office/powerpoint/2010/main" val="4092318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4DDA5-55C6-7AC3-81A0-02D8A6B5C304}"/>
              </a:ext>
            </a:extLst>
          </p:cNvPr>
          <p:cNvSpPr>
            <a:spLocks noGrp="1"/>
          </p:cNvSpPr>
          <p:nvPr>
            <p:ph type="title"/>
          </p:nvPr>
        </p:nvSpPr>
        <p:spPr/>
        <p:txBody>
          <a:bodyPr/>
          <a:lstStyle/>
          <a:p>
            <a:r>
              <a:rPr lang="en-US" dirty="0"/>
              <a:t>Design of Assessment</a:t>
            </a:r>
          </a:p>
        </p:txBody>
      </p:sp>
      <p:sp>
        <p:nvSpPr>
          <p:cNvPr id="3" name="Content Placeholder 2">
            <a:extLst>
              <a:ext uri="{FF2B5EF4-FFF2-40B4-BE49-F238E27FC236}">
                <a16:creationId xmlns:a16="http://schemas.microsoft.com/office/drawing/2014/main" id="{F3D021E2-24B4-E4C3-3205-495061F40CA9}"/>
              </a:ext>
            </a:extLst>
          </p:cNvPr>
          <p:cNvSpPr>
            <a:spLocks noGrp="1"/>
          </p:cNvSpPr>
          <p:nvPr>
            <p:ph idx="1"/>
          </p:nvPr>
        </p:nvSpPr>
        <p:spPr/>
        <p:txBody>
          <a:bodyPr/>
          <a:lstStyle/>
          <a:p>
            <a:r>
              <a:rPr lang="en-US" dirty="0"/>
              <a:t>Strategies:</a:t>
            </a:r>
          </a:p>
          <a:p>
            <a:pPr lvl="1"/>
            <a:r>
              <a:rPr lang="en-US" dirty="0"/>
              <a:t>formative assessment, </a:t>
            </a:r>
          </a:p>
          <a:p>
            <a:pPr lvl="1"/>
            <a:r>
              <a:rPr lang="en-US" dirty="0"/>
              <a:t>maintaining learning logs, </a:t>
            </a:r>
          </a:p>
          <a:p>
            <a:pPr lvl="1"/>
            <a:r>
              <a:rPr lang="en-US" dirty="0"/>
              <a:t>muddiest point</a:t>
            </a:r>
          </a:p>
          <a:p>
            <a:pPr lvl="1"/>
            <a:r>
              <a:rPr lang="en-US" dirty="0"/>
              <a:t>Designing multi-modal assessments</a:t>
            </a:r>
          </a:p>
          <a:p>
            <a:pPr lvl="1"/>
            <a:r>
              <a:rPr lang="en-US" dirty="0"/>
              <a:t>Re-design grading: points for intermediate deliverables, points for process, </a:t>
            </a:r>
          </a:p>
          <a:p>
            <a:pPr marL="457200" lvl="1" indent="0">
              <a:buNone/>
            </a:pPr>
            <a:endParaRPr lang="en-US" dirty="0"/>
          </a:p>
        </p:txBody>
      </p:sp>
    </p:spTree>
    <p:extLst>
      <p:ext uri="{BB962C8B-B14F-4D97-AF65-F5344CB8AC3E}">
        <p14:creationId xmlns:p14="http://schemas.microsoft.com/office/powerpoint/2010/main" val="42669196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ypeofMarketingContent xmlns="c387094e-53a2-46fd-a6fe-991d454180ea">MS PowerPoint Templates</TypeofMarketingContent>
    <lcf76f155ced4ddcb4097134ff3c332f xmlns="c387094e-53a2-46fd-a6fe-991d454180ea">
      <Terms xmlns="http://schemas.microsoft.com/office/infopath/2007/PartnerControls"/>
    </lcf76f155ced4ddcb4097134ff3c332f>
    <TaxCatchAll xmlns="8be56858-bf0c-43d6-954d-be7222281d2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D6398CDAA17AF43A8378ECFF4F3AF86" ma:contentTypeVersion="9" ma:contentTypeDescription="Create a new document." ma:contentTypeScope="" ma:versionID="bc279a5bc7d6379ea23233b7a6ddd8d7">
  <xsd:schema xmlns:xsd="http://www.w3.org/2001/XMLSchema" xmlns:xs="http://www.w3.org/2001/XMLSchema" xmlns:p="http://schemas.microsoft.com/office/2006/metadata/properties" xmlns:ns2="c387094e-53a2-46fd-a6fe-991d454180ea" xmlns:ns3="8be56858-bf0c-43d6-954d-be7222281d29" targetNamespace="http://schemas.microsoft.com/office/2006/metadata/properties" ma:root="true" ma:fieldsID="d90241b76426b1317d1de00e8ccf7de6" ns2:_="" ns3:_="">
    <xsd:import namespace="c387094e-53a2-46fd-a6fe-991d454180ea"/>
    <xsd:import namespace="8be56858-bf0c-43d6-954d-be7222281d29"/>
    <xsd:element name="properties">
      <xsd:complexType>
        <xsd:sequence>
          <xsd:element name="documentManagement">
            <xsd:complexType>
              <xsd:all>
                <xsd:element ref="ns2:TypeofMarketingContent" minOccurs="0"/>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87094e-53a2-46fd-a6fe-991d454180ea" elementFormDefault="qualified">
    <xsd:import namespace="http://schemas.microsoft.com/office/2006/documentManagement/types"/>
    <xsd:import namespace="http://schemas.microsoft.com/office/infopath/2007/PartnerControls"/>
    <xsd:element name="TypeofMarketingContent" ma:index="8" nillable="true" ma:displayName="Type of Marketing Content" ma:format="Dropdown" ma:internalName="TypeofMarketingContent">
      <xsd:simpleType>
        <xsd:restriction base="dms:Choice">
          <xsd:enumeration value="UC Clermont Logos"/>
          <xsd:enumeration value="UC Fonts"/>
          <xsd:enumeration value="MS Word Templates"/>
          <xsd:enumeration value="MS PowerPoint Templates"/>
          <xsd:enumeration value="Video Chat Background"/>
          <xsd:enumeration value="Certificate Templates"/>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ce7ed257-b896-4b55-84f7-2c4d79b9c33f"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be56858-bf0c-43d6-954d-be7222281d2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f8d9c839-de7a-4b8a-b3dd-fbdcd84feb43}" ma:internalName="TaxCatchAll" ma:showField="CatchAllData" ma:web="98492ce2-7498-4503-831e-cae514276bb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1400B0-CD54-447B-B74E-ACD79B85C314}">
  <ds:schemaRefs>
    <ds:schemaRef ds:uri="8be56858-bf0c-43d6-954d-be7222281d29"/>
    <ds:schemaRef ds:uri="http://purl.org/dc/terms/"/>
    <ds:schemaRef ds:uri="http://purl.org/dc/elements/1.1/"/>
    <ds:schemaRef ds:uri="http://schemas.microsoft.com/office/infopath/2007/PartnerControls"/>
    <ds:schemaRef ds:uri="http://schemas.microsoft.com/office/2006/documentManagement/types"/>
    <ds:schemaRef ds:uri="http://www.w3.org/XML/1998/namespace"/>
    <ds:schemaRef ds:uri="http://purl.org/dc/dcmitype/"/>
    <ds:schemaRef ds:uri="http://schemas.openxmlformats.org/package/2006/metadata/core-properties"/>
    <ds:schemaRef ds:uri="c387094e-53a2-46fd-a6fe-991d454180ea"/>
    <ds:schemaRef ds:uri="http://schemas.microsoft.com/office/2006/metadata/properties"/>
  </ds:schemaRefs>
</ds:datastoreItem>
</file>

<file path=customXml/itemProps2.xml><?xml version="1.0" encoding="utf-8"?>
<ds:datastoreItem xmlns:ds="http://schemas.openxmlformats.org/officeDocument/2006/customXml" ds:itemID="{639C4218-3D88-4F9F-8E53-B42C3EB01716}">
  <ds:schemaRefs>
    <ds:schemaRef ds:uri="8be56858-bf0c-43d6-954d-be7222281d29"/>
    <ds:schemaRef ds:uri="c387094e-53a2-46fd-a6fe-991d454180e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B5AEC79-61A5-4B0F-90AD-F0AE11F2C4F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92</TotalTime>
  <Words>1561</Words>
  <Application>Microsoft Office PowerPoint</Application>
  <PresentationFormat>On-screen Show (4:3)</PresentationFormat>
  <Paragraphs>137</Paragraphs>
  <Slides>19</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Aptos</vt:lpstr>
      <vt:lpstr>Arial</vt:lpstr>
      <vt:lpstr>Calibri</vt:lpstr>
      <vt:lpstr>Calibri Light</vt:lpstr>
      <vt:lpstr>Symbol</vt:lpstr>
      <vt:lpstr>Times New Roman</vt:lpstr>
      <vt:lpstr>Office Theme</vt:lpstr>
      <vt:lpstr>Integrating AI in Online Teaching and Learning</vt:lpstr>
      <vt:lpstr>Abstract</vt:lpstr>
      <vt:lpstr>Opportunities/Concerns of AI</vt:lpstr>
      <vt:lpstr>Need for Framework</vt:lpstr>
      <vt:lpstr>Strategies for AI-Aware Teaching</vt:lpstr>
      <vt:lpstr>Sample AI Policy</vt:lpstr>
      <vt:lpstr>Sample – Digital Technologies in Business</vt:lpstr>
      <vt:lpstr>Sample</vt:lpstr>
      <vt:lpstr>Design of Assessment</vt:lpstr>
      <vt:lpstr>Combating Cheating</vt:lpstr>
      <vt:lpstr>Reliability of AI-generated knowledge</vt:lpstr>
      <vt:lpstr>Example</vt:lpstr>
      <vt:lpstr>Existing Educational Technology Frameworks/Learning Theory Frameworks  We Looked At</vt:lpstr>
      <vt:lpstr>AI-Aware Framework</vt:lpstr>
      <vt:lpstr>AI-Aware Framework (contd.)</vt:lpstr>
      <vt:lpstr>AI-Aware Framework</vt:lpstr>
      <vt:lpstr>Changes/Updates based on Framework</vt:lpstr>
      <vt:lpstr>References</vt:lpstr>
      <vt:lpstr>Questions?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Danny Kidd</dc:creator>
  <cp:lastModifiedBy>Delaney, Jennifer (garnerjr)</cp:lastModifiedBy>
  <cp:revision>35</cp:revision>
  <dcterms:created xsi:type="dcterms:W3CDTF">2016-09-20T13:14:25Z</dcterms:created>
  <dcterms:modified xsi:type="dcterms:W3CDTF">2024-02-15T14:40:47Z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0x010100FD6398CDAA17AF43A8378ECFF4F3AF86</vt:lpwstr>
  </property>
</Properties>
</file>