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2" d="100"/>
          <a:sy n="142" d="100"/>
        </p:scale>
        <p:origin x="71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268852ae760_0_1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g268852ae760_0_1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268c3ea1440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268c3ea1440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68852ae760_0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268852ae760_0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268852ae760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268852ae760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🍐 This is a Pear Deck Text Slide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🍐 To edit the type of question, go back to the "Ask Students a Question" in the Pear Deck sidebar.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68852ae760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68852ae760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🍐 This is a Pear Deck Text Slide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🍐 To edit the type of question, go back to the "Ask Students a Question" in the Pear Deck sidebar.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68852ae760_0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268852ae760_0_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268852ae760_0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268852ae760_0_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🍐 This is a Pear Deck Text Slide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🍐 To edit the type of question, go back to the "Ask Students a Question" in the Pear Deck sidebar.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68852ae760_0_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268852ae760_0_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68852ae760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68852ae760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268852ae760_2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268852ae760_2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268c93f2a8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268c93f2a8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268852ae760_0_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268852ae760_0_1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68852ae760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68852ae760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268852ae760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268852ae760_0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68852ae760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268852ae760_0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268852ae760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268852ae760_0_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4278300" y="2751163"/>
            <a:ext cx="587400" cy="0"/>
          </a:xfrm>
          <a:prstGeom prst="straightConnector1">
            <a:avLst/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11700" y="595975"/>
            <a:ext cx="8520600" cy="195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1700" y="3165823"/>
            <a:ext cx="8520600" cy="73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67925"/>
            <a:ext cx="8520600" cy="198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>
            <a:spLocks noGrp="1"/>
          </p:cNvSpPr>
          <p:nvPr>
            <p:ph type="body" idx="1"/>
          </p:nvPr>
        </p:nvSpPr>
        <p:spPr>
          <a:xfrm>
            <a:off x="311700" y="3224250"/>
            <a:ext cx="85206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311700" y="2480550"/>
            <a:ext cx="8114400" cy="244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11700" y="6318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11700" y="1490875"/>
            <a:ext cx="2808000" cy="307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83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10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9" name="Google Shape;39;p9"/>
          <p:cNvSpPr txBox="1">
            <a:spLocks noGrp="1"/>
          </p:cNvSpPr>
          <p:nvPr>
            <p:ph type="title"/>
          </p:nvPr>
        </p:nvSpPr>
        <p:spPr>
          <a:xfrm>
            <a:off x="265500" y="1375599"/>
            <a:ext cx="4045200" cy="1551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ubTitle" idx="1"/>
          </p:nvPr>
        </p:nvSpPr>
        <p:spPr>
          <a:xfrm>
            <a:off x="265500" y="2981125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>
            <a:spLocks noGrp="1"/>
          </p:cNvSpPr>
          <p:nvPr>
            <p:ph type="body" idx="1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lfa Slab One"/>
              <a:buNone/>
              <a:defRPr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</a:lstStyle>
          <a:p>
            <a:endParaRPr/>
          </a:p>
        </p:txBody>
      </p:sp>
      <p:sp>
        <p:nvSpPr>
          <p:cNvPr id="45" name="Google Shape;45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gameday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roxima Nova"/>
              <a:buChar char="●"/>
              <a:defRPr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■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●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■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●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■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uralreaders.com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magicschool.ai/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s://web.diffit.me/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hyperlink" Target="https://audiopen.ai/" TargetMode="External"/><Relationship Id="rId4" Type="http://schemas.openxmlformats.org/officeDocument/2006/relationships/hyperlink" Target="https://goblin.tools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dontchangethislink.peardeckmagic.zone?eyJ0eXBlIjoiZnJlZVJlc3BvbnNlLXRleHQiLCJkcmFnZ2FibGVzIjpbeyJpZCI6ImRyYWdnYWJsZTAiLCJ0eXBlIjoiaWNvbiIsImljb24iOnsiaWQiOiJkZWZhdWx0LWNpcmNsZSJ9LCJjb2xvciI6IiNENTFEMjgifV0sImRyYWdnYWJsZVNpemUiOjEyLjU1LCJlbWJlZGRhYmxlVXJsIjoiaHR0cHM6Ly8iLCJhbnN3ZXJzIjpbXX0=pearId=magic-pear-shape-identifier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dontchangethislink.peardeckmagic.zone?eyJ0eXBlIjoiZ29vZ2xlLXNsaWRlcy1hZGRvbi1yZXNwb25zZS1mb290ZXIiLCJsYXN0RWRpdGVkQnkiOiIxMDk3MTAxMDA5MDY1MDAxMjEzOTIiLCJwcmVzZW50YXRpb25JZCI6IjFHeTdHaW0zRGtrZ25wSDlGSGlpWjg0R3VBdEw4dmNVamZkVGRsaU1IeEFjIiwiY29udGVudElkIjoiY3VzdG9tLXJlc3BvbnNlLWZyZWVSZXNwb25zZS10ZXh0Iiwic2xpZGVJZCI6ImcyNjg4NTJhZTc2MF8wXzEzMiIsImNvbnRlbnRJbnN0YW5jZUlkIjoiMUd5N0dpbTNEa2tnbnBIOUZIaWlaODRHdUF0TDh2Y1VqZmRUZGxpTUh4QWMvMzc1ZmQ4ZGYtMjE0My00NWEyLWE5YzAtZTQ4YTk5YzlhZGVkIn0=pearId=magic-pear-metadata-identifier" TargetMode="Externa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dontchangethislink.peardeckmagic.zone?eyJ0eXBlIjoiZnJlZVJlc3BvbnNlLXRleHQiLCJkcmFnZ2FibGVzIjpbeyJpZCI6ImRyYWdnYWJsZTAiLCJ0eXBlIjoiaWNvbiIsImljb24iOnsiaWQiOiJkZWZhdWx0LWNpcmNsZSJ9LCJjb2xvciI6IiNENTFEMjgifV0sImRyYWdnYWJsZVNpemUiOjEyLjU1LCJlbWJlZGRhYmxlVXJsIjoiaHR0cHM6Ly8iLCJhbnN3ZXJzIjpbXX0=pearId=magic-pear-shape-identifier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dontchangethislink.peardeckmagic.zone?eyJ0eXBlIjoiZ29vZ2xlLXNsaWRlcy1hZGRvbi1yZXNwb25zZS1mb290ZXIiLCJsYXN0RWRpdGVkQnkiOiIxMDk3MTAxMDA5MDY1MDAxMjEzOTIiLCJwcmVzZW50YXRpb25JZCI6IjFHeTdHaW0zRGtrZ25wSDlGSGlpWjg0R3VBdEw4dmNVamZkVGRsaU1IeEFjIiwiY29udGVudElkIjoiY3VzdG9tLXJlc3BvbnNlLWZyZWVSZXNwb25zZS10ZXh0Iiwic2xpZGVJZCI6ImcyNjg4NTJhZTc2MF8wXzEzOCIsImNvbnRlbnRJbnN0YW5jZUlkIjoiMUd5N0dpbTNEa2tnbnBIOUZIaWlaODRHdUF0TDh2Y1VqZmRUZGxpTUh4QWMvNTEwNzliZWMtYTA2ZS00YjEzLTk3OWItOWMzMzFkYWNhYmI1In0=pearId=magic-pear-metadata-identifier" TargetMode="Externa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guides.libraries.uc.edu/ai-education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dontchangethislink.peardeckmagic.zone?eyJ0eXBlIjoiZnJlZVJlc3BvbnNlLXRleHQiLCJkcmFnZ2FibGVzIjpbeyJpZCI6ImRyYWdnYWJsZTAiLCJ0eXBlIjoiaWNvbiIsImljb24iOnsiaWQiOiJkZWZhdWx0LWNpcmNsZSJ9LCJjb2xvciI6IiNENTFEMjgifV0sImRyYWdnYWJsZVNpemUiOjEyLjU1LCJlbWJlZGRhYmxlVXJsIjoiaHR0cHM6Ly8iLCJhbnN3ZXJzIjpbXX0=pearId=magic-pear-shape-identifier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dontchangethislink.peardeckmagic.zone?eyJ0eXBlIjoiZ29vZ2xlLXNsaWRlcy1hZGRvbi1yZXNwb25zZS1mb290ZXIiLCJsYXN0RWRpdGVkQnkiOiIxMDk3MTAxMDA5MDY1MDAxMjEzOTIiLCJwcmVzZW50YXRpb25JZCI6IjFHeTdHaW0zRGtrZ25wSDlGSGlpWjg0R3VBdEw4dmNVamZkVGRsaU1IeEFjIiwiY29udGVudElkIjoiY3VzdG9tLXJlc3BvbnNlLWZyZWVSZXNwb25zZS10ZXh0Iiwic2xpZGVJZCI6ImcyNjg4NTJhZTc2MF8wXzE2MyIsImNvbnRlbnRJbnN0YW5jZUlkIjoiMUd5N0dpbTNEa2tnbnBIOUZIaWlaODRHdUF0TDh2Y1VqZmRUZGxpTUh4QWMvNmU1NmM4MjAtYjM5ZS00M2NhLWIyMjYtMDg1OTFiM2JkNmU0In0=pearId=magic-pear-metadata-identifier" TargetMode="Externa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uides.libraries.uc.edu/ai-education/hom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questionwell.org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uripod.com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>
            <a:spLocks noGrp="1"/>
          </p:cNvSpPr>
          <p:nvPr>
            <p:ph type="ctrTitle"/>
          </p:nvPr>
        </p:nvSpPr>
        <p:spPr>
          <a:xfrm>
            <a:off x="311700" y="595975"/>
            <a:ext cx="8520600" cy="195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400"/>
              <a:t>Empowering Education with AI: Tools for Enhanced Teaching and Learning</a:t>
            </a:r>
            <a:endParaRPr sz="3400"/>
          </a:p>
        </p:txBody>
      </p:sp>
      <p:sp>
        <p:nvSpPr>
          <p:cNvPr id="57" name="Google Shape;57;p13"/>
          <p:cNvSpPr txBox="1"/>
          <p:nvPr/>
        </p:nvSpPr>
        <p:spPr>
          <a:xfrm>
            <a:off x="469775" y="3136125"/>
            <a:ext cx="3740700" cy="18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Mazid Ul Hasan</a:t>
            </a:r>
            <a:endParaRPr sz="18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Doctoral Student </a:t>
            </a:r>
            <a:endParaRPr sz="18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School of Education</a:t>
            </a:r>
            <a:endParaRPr sz="18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University of Cincinnati</a:t>
            </a:r>
            <a:endParaRPr sz="18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Email: hasanmi@mail.uc.edu</a:t>
            </a:r>
            <a:endParaRPr sz="18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4993425" y="3038325"/>
            <a:ext cx="4056000" cy="18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Dr. Janet Zydney</a:t>
            </a:r>
            <a:endParaRPr sz="18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Professor</a:t>
            </a:r>
            <a:endParaRPr sz="18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Instructional Design and Technology</a:t>
            </a:r>
            <a:endParaRPr sz="18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School of Education</a:t>
            </a:r>
            <a:endParaRPr sz="18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University of Cincinnati</a:t>
            </a:r>
            <a:endParaRPr sz="18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Email: janet.zydney@uc.edu</a:t>
            </a:r>
            <a:endParaRPr sz="18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2"/>
          <p:cNvSpPr txBox="1">
            <a:spLocks noGrp="1"/>
          </p:cNvSpPr>
          <p:nvPr>
            <p:ph type="title"/>
          </p:nvPr>
        </p:nvSpPr>
        <p:spPr>
          <a:xfrm>
            <a:off x="1594875" y="2097900"/>
            <a:ext cx="6073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Quick Demo 3:</a:t>
            </a:r>
            <a:r>
              <a:rPr lang="en" u="sng">
                <a:solidFill>
                  <a:schemeClr val="hlink"/>
                </a:solidFill>
                <a:hlinkClick r:id="rId3"/>
              </a:rPr>
              <a:t> </a:t>
            </a:r>
            <a:r>
              <a:rPr lang="en" u="sng">
                <a:solidFill>
                  <a:schemeClr val="hlink"/>
                </a:solidFill>
                <a:hlinkClick r:id="rId4"/>
              </a:rPr>
              <a:t>MagicSchool AI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>
          <a:xfrm>
            <a:off x="311700" y="64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Explore Some AI Together</a:t>
            </a:r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body" idx="1"/>
          </p:nvPr>
        </p:nvSpPr>
        <p:spPr>
          <a:xfrm>
            <a:off x="311700" y="863850"/>
            <a:ext cx="2365500" cy="24405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u="sng">
                <a:solidFill>
                  <a:schemeClr val="hlink"/>
                </a:solidFill>
                <a:hlinkClick r:id="rId3"/>
              </a:rPr>
              <a:t>Diffit</a:t>
            </a:r>
            <a:r>
              <a:rPr lang="en" sz="1700" b="1">
                <a:solidFill>
                  <a:srgbClr val="0D0D0D"/>
                </a:solidFill>
              </a:rPr>
              <a:t>: </a:t>
            </a:r>
            <a:r>
              <a:rPr lang="en" sz="1200" b="1">
                <a:solidFill>
                  <a:srgbClr val="0D0D0D"/>
                </a:solidFill>
              </a:rPr>
              <a:t>Creates differentiated lessons based on prompts, videos, and documents</a:t>
            </a:r>
            <a:endParaRPr sz="1200" b="1">
              <a:solidFill>
                <a:srgbClr val="0D0D0D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endParaRPr sz="1700" b="1">
              <a:solidFill>
                <a:srgbClr val="0D0D0D"/>
              </a:solidFill>
            </a:endParaRPr>
          </a:p>
        </p:txBody>
      </p:sp>
      <p:sp>
        <p:nvSpPr>
          <p:cNvPr id="116" name="Google Shape;116;p23"/>
          <p:cNvSpPr txBox="1">
            <a:spLocks noGrp="1"/>
          </p:cNvSpPr>
          <p:nvPr>
            <p:ph type="body" idx="2"/>
          </p:nvPr>
        </p:nvSpPr>
        <p:spPr>
          <a:xfrm>
            <a:off x="3417850" y="836700"/>
            <a:ext cx="2441700" cy="2440500"/>
          </a:xfrm>
          <a:prstGeom prst="rect">
            <a:avLst/>
          </a:prstGeom>
          <a:ln w="9525" cap="flat" cmpd="sng">
            <a:solidFill>
              <a:srgbClr val="0D0D0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700" b="1" u="sng">
                <a:solidFill>
                  <a:schemeClr val="hlink"/>
                </a:solidFill>
                <a:hlinkClick r:id="rId4"/>
              </a:rPr>
              <a:t>Magic ToDO</a:t>
            </a:r>
            <a:r>
              <a:rPr lang="en" sz="1700" b="1">
                <a:solidFill>
                  <a:srgbClr val="0D0D0D"/>
                </a:solidFill>
              </a:rPr>
              <a:t>: </a:t>
            </a:r>
            <a:r>
              <a:rPr lang="en" sz="1200" b="1">
                <a:solidFill>
                  <a:srgbClr val="0D0D0D"/>
                </a:solidFill>
              </a:rPr>
              <a:t>Automatically breaks down complex tasks into manageable steps</a:t>
            </a:r>
            <a:endParaRPr sz="1200" b="1">
              <a:solidFill>
                <a:srgbClr val="0D0D0D"/>
              </a:solidFill>
            </a:endParaRPr>
          </a:p>
        </p:txBody>
      </p:sp>
      <p:sp>
        <p:nvSpPr>
          <p:cNvPr id="117" name="Google Shape;117;p23"/>
          <p:cNvSpPr txBox="1">
            <a:spLocks noGrp="1"/>
          </p:cNvSpPr>
          <p:nvPr>
            <p:ph type="body" idx="2"/>
          </p:nvPr>
        </p:nvSpPr>
        <p:spPr>
          <a:xfrm>
            <a:off x="6483200" y="787650"/>
            <a:ext cx="2365500" cy="2516700"/>
          </a:xfrm>
          <a:prstGeom prst="rect">
            <a:avLst/>
          </a:prstGeom>
          <a:ln w="9525" cap="flat" cmpd="sng">
            <a:solidFill>
              <a:srgbClr val="0D0D0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700" b="1" u="sng">
                <a:solidFill>
                  <a:schemeClr val="hlink"/>
                </a:solidFill>
                <a:hlinkClick r:id="rId5"/>
              </a:rPr>
              <a:t>AudioPen AI</a:t>
            </a:r>
            <a:r>
              <a:rPr lang="en" sz="1700" b="1">
                <a:solidFill>
                  <a:srgbClr val="0D0D0D"/>
                </a:solidFill>
              </a:rPr>
              <a:t>: </a:t>
            </a:r>
            <a:r>
              <a:rPr lang="en" sz="1300" b="1">
                <a:solidFill>
                  <a:srgbClr val="0D0D0D"/>
                </a:solidFill>
              </a:rPr>
              <a:t>Transforms voice notes into refined text</a:t>
            </a:r>
            <a:endParaRPr sz="800" b="1">
              <a:solidFill>
                <a:srgbClr val="0D0D0D"/>
              </a:solidFill>
            </a:endParaRPr>
          </a:p>
        </p:txBody>
      </p:sp>
      <p:pic>
        <p:nvPicPr>
          <p:cNvPr id="118" name="Google Shape;118;p23" descr="QR Code for accessing the tool called Diffit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7700" y="1641151"/>
            <a:ext cx="1573175" cy="1573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3" descr="QR Code for accessing the tool called Magic ToDO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875850" y="1578525"/>
            <a:ext cx="1651200" cy="165120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3"/>
          <p:cNvSpPr txBox="1"/>
          <p:nvPr/>
        </p:nvSpPr>
        <p:spPr>
          <a:xfrm>
            <a:off x="143525" y="3440200"/>
            <a:ext cx="2718600" cy="13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Proxima Nova"/>
              <a:buChar char="●"/>
            </a:pPr>
            <a:r>
              <a:rPr lang="en"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Sign in not required</a:t>
            </a:r>
            <a:endParaRPr sz="12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Proxima Nova"/>
              <a:buChar char="●"/>
            </a:pPr>
            <a:r>
              <a:rPr lang="en"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Go to </a:t>
            </a:r>
            <a:r>
              <a:rPr lang="en" sz="1200" b="1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Teachers Start Here</a:t>
            </a:r>
            <a:endParaRPr sz="1200" b="1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Proxima Nova"/>
              <a:buChar char="●"/>
            </a:pPr>
            <a:r>
              <a:rPr lang="en"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Input your topic, grade and language</a:t>
            </a:r>
            <a:endParaRPr sz="12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Proxima Nova"/>
              <a:buChar char="●"/>
            </a:pPr>
            <a:r>
              <a:rPr lang="en"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Click </a:t>
            </a:r>
            <a:r>
              <a:rPr lang="en" sz="1200" b="1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Generate Resources</a:t>
            </a:r>
            <a:endParaRPr sz="1200" b="1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Proxima Nova"/>
              <a:buChar char="●"/>
            </a:pPr>
            <a:r>
              <a:rPr lang="en"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After the readings are generated, try changing the grade level and </a:t>
            </a:r>
            <a:r>
              <a:rPr lang="en" sz="1200" b="1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Regenerate</a:t>
            </a:r>
            <a:endParaRPr sz="1200" b="1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21" name="Google Shape;121;p23"/>
          <p:cNvSpPr txBox="1"/>
          <p:nvPr/>
        </p:nvSpPr>
        <p:spPr>
          <a:xfrm>
            <a:off x="3275300" y="3468400"/>
            <a:ext cx="2584200" cy="14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Proxima Nova"/>
              <a:buChar char="●"/>
            </a:pPr>
            <a:r>
              <a:rPr lang="en"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Sign in not required</a:t>
            </a:r>
            <a:endParaRPr sz="12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Proxima Nova"/>
              <a:buChar char="●"/>
            </a:pPr>
            <a:r>
              <a:rPr lang="en"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Type or speak your task</a:t>
            </a:r>
            <a:endParaRPr sz="12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Proxima Nova"/>
              <a:buChar char="●"/>
            </a:pPr>
            <a:r>
              <a:rPr lang="en"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Clicking the </a:t>
            </a:r>
            <a:r>
              <a:rPr lang="en" sz="1200" b="1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Spice Icon </a:t>
            </a:r>
            <a:r>
              <a:rPr lang="en"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to choose break down level</a:t>
            </a:r>
            <a:endParaRPr sz="12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Proxima Nova"/>
              <a:buChar char="●"/>
            </a:pPr>
            <a:r>
              <a:rPr lang="en"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After your task is added, click on the </a:t>
            </a:r>
            <a:r>
              <a:rPr lang="en" sz="1200" b="1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Magic Wand</a:t>
            </a:r>
            <a:r>
              <a:rPr lang="en"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 fo breakdown  </a:t>
            </a:r>
            <a:endParaRPr sz="12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22" name="Google Shape;122;p23"/>
          <p:cNvSpPr txBox="1"/>
          <p:nvPr/>
        </p:nvSpPr>
        <p:spPr>
          <a:xfrm>
            <a:off x="6483375" y="3492225"/>
            <a:ext cx="2441700" cy="16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Proxima Nova"/>
              <a:buChar char="●"/>
            </a:pPr>
            <a:r>
              <a:rPr lang="en"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Sign in not required</a:t>
            </a:r>
            <a:endParaRPr sz="12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Proxima Nova"/>
              <a:buChar char="●"/>
            </a:pPr>
            <a:r>
              <a:rPr lang="en"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Click on the </a:t>
            </a:r>
            <a:r>
              <a:rPr lang="en" sz="1200" b="1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Microphone Icon</a:t>
            </a:r>
            <a:endParaRPr sz="1200" b="1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Proxima Nova"/>
              <a:buChar char="●"/>
            </a:pPr>
            <a:r>
              <a:rPr lang="en"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Allow access to the microphone of your device</a:t>
            </a:r>
            <a:endParaRPr sz="12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Proxima Nova"/>
              <a:buChar char="●"/>
            </a:pPr>
            <a:r>
              <a:rPr lang="en" sz="12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Speak and see the results</a:t>
            </a:r>
            <a:endParaRPr sz="12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23" name="Google Shape;123;p23" descr="QR Code for accessing the tool called AudioPen AI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904675" y="1551300"/>
            <a:ext cx="1651200" cy="165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Share 1</a:t>
            </a:r>
            <a:endParaRPr/>
          </a:p>
        </p:txBody>
      </p:sp>
      <p:sp>
        <p:nvSpPr>
          <p:cNvPr id="129" name="Google Shape;129;p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What benefits do you see in using the AI tools we explored today?</a:t>
            </a:r>
            <a:endParaRPr/>
          </a:p>
        </p:txBody>
      </p:sp>
      <p:pic>
        <p:nvPicPr>
          <p:cNvPr id="130" name="Google Shape;130;p24" descr="This is a Pear Deck interactive slide. Students, write your response." title="This is a Pear Deck interactive slide. Students, write your response.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429125"/>
            <a:ext cx="9144000" cy="714375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24" descr="Decorative PearDeck icon">
            <a:hlinkClick r:id="rId5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Share 2</a:t>
            </a:r>
            <a:endParaRPr/>
          </a:p>
        </p:txBody>
      </p:sp>
      <p:sp>
        <p:nvSpPr>
          <p:cNvPr id="137" name="Google Shape;137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What are the challenges do you see in using the tools we explore today?</a:t>
            </a:r>
            <a:endParaRPr/>
          </a:p>
        </p:txBody>
      </p:sp>
      <p:pic>
        <p:nvPicPr>
          <p:cNvPr id="138" name="Google Shape;138;p25" descr="This is a Pear Deck interactive slide. Students, write your response." title="This is a Pear Deck interactive slide. Students, write your response.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429125"/>
            <a:ext cx="9144000" cy="714375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5" descr="Decorative PearDeck icon">
            <a:hlinkClick r:id="rId5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Final Thoughts</a:t>
            </a:r>
            <a:endParaRPr/>
          </a:p>
        </p:txBody>
      </p:sp>
      <p:sp>
        <p:nvSpPr>
          <p:cNvPr id="145" name="Google Shape;145;p26"/>
          <p:cNvSpPr txBox="1">
            <a:spLocks noGrp="1"/>
          </p:cNvSpPr>
          <p:nvPr>
            <p:ph type="body" idx="1"/>
          </p:nvPr>
        </p:nvSpPr>
        <p:spPr>
          <a:xfrm>
            <a:off x="4641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Being careful about the inaccuracies and biases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Human supervision before using the materials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Not being fully dependent on AI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Embrace the positive impacts of AI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Explore more tools and resources in </a:t>
            </a:r>
            <a:r>
              <a:rPr lang="en" u="sng">
                <a:solidFill>
                  <a:schemeClr val="hlink"/>
                </a:solidFill>
                <a:hlinkClick r:id="rId3"/>
              </a:rPr>
              <a:t>AI Tools for Education Library Guide</a:t>
            </a:r>
            <a:endParaRPr/>
          </a:p>
        </p:txBody>
      </p:sp>
      <p:pic>
        <p:nvPicPr>
          <p:cNvPr id="146" name="Google Shape;146;p26" descr="QR Code for accessing the AI tools for education library guide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55025" y="3629325"/>
            <a:ext cx="1677275" cy="1677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Q&amp;A</a:t>
            </a:r>
            <a:endParaRPr/>
          </a:p>
        </p:txBody>
      </p:sp>
      <p:sp>
        <p:nvSpPr>
          <p:cNvPr id="152" name="Google Shape;152;p2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/>
              <a:t>Any question for us?</a:t>
            </a:r>
            <a:endParaRPr sz="1900" b="1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b="1"/>
          </a:p>
        </p:txBody>
      </p:sp>
      <p:pic>
        <p:nvPicPr>
          <p:cNvPr id="153" name="Google Shape;153;p27" descr="This is a Pear Deck interactive slide. Students, write your response." title="This is a Pear Deck interactive slide. Students, write your response.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429125"/>
            <a:ext cx="9144000" cy="714375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27" descr="Decorative PearDeck icon">
            <a:hlinkClick r:id="rId5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8"/>
          <p:cNvSpPr txBox="1">
            <a:spLocks noGrp="1"/>
          </p:cNvSpPr>
          <p:nvPr>
            <p:ph type="title"/>
          </p:nvPr>
        </p:nvSpPr>
        <p:spPr>
          <a:xfrm>
            <a:off x="101450" y="2285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Objectives of the workshop</a:t>
            </a:r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body" idx="1"/>
          </p:nvPr>
        </p:nvSpPr>
        <p:spPr>
          <a:xfrm>
            <a:off x="4641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workshop is based on </a:t>
            </a:r>
            <a:r>
              <a:rPr lang="en" u="sng">
                <a:solidFill>
                  <a:schemeClr val="hlink"/>
                </a:solidFill>
                <a:hlinkClick r:id="rId3"/>
              </a:rPr>
              <a:t>AI tools for Education Library Guide</a:t>
            </a:r>
            <a:r>
              <a:rPr lang="en"/>
              <a:t> prepared by the eLearning Team, School of Education, University of Cincinnati.</a:t>
            </a:r>
            <a:endParaRPr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Identifying different useful AI tools for education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Demonstrating some useful AI tools for presentation, accessibility, teaching and learning 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Hands-on exploration of a few tools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Sharing of the usefulness and challenges of using AI tools for education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Question: Which one AI tool do you use on a daily basis for educational purposes</a:t>
            </a:r>
            <a:endParaRPr/>
          </a:p>
        </p:txBody>
      </p:sp>
      <p:pic>
        <p:nvPicPr>
          <p:cNvPr id="70" name="Google Shape;70;p15" descr="Interactive slide inserted using an add-on called Poll everywhere. The slide has a question: Which one AI tool do you use on a daily basis for educational purposes? It has a QR code that will be used by the audience to answer this question. and answers will create a word cloud during the slideshow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Prompt: Enter one word that comes to your mind when you think of AI in Education</a:t>
            </a:r>
            <a:endParaRPr/>
          </a:p>
        </p:txBody>
      </p:sp>
      <p:pic>
        <p:nvPicPr>
          <p:cNvPr id="76" name="Google Shape;76;p16" descr="Interactive slide inserted using an add-on called Poll everywhere. The slide has a prompt that says: Enter one word that comes to your mind when you think of AI in education. It has a QR code that will be used by the audience to answer this prompt. and answers will create a word cloud during the slideshow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Positives of AI in Education</a:t>
            </a:r>
            <a:endParaRPr/>
          </a:p>
        </p:txBody>
      </p:sp>
      <p:sp>
        <p:nvSpPr>
          <p:cNvPr id="82" name="Google Shape;82;p17"/>
          <p:cNvSpPr txBox="1">
            <a:spLocks noGrp="1"/>
          </p:cNvSpPr>
          <p:nvPr>
            <p:ph type="body" idx="1"/>
          </p:nvPr>
        </p:nvSpPr>
        <p:spPr>
          <a:xfrm>
            <a:off x="4641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AI can</a:t>
            </a:r>
            <a:endParaRPr sz="2000"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analyz</a:t>
            </a:r>
            <a:r>
              <a:rPr lang="en"/>
              <a:t>e</a:t>
            </a:r>
            <a:r>
              <a:rPr lang="en" sz="1800"/>
              <a:t> student needs, </a:t>
            </a:r>
            <a:r>
              <a:rPr lang="en"/>
              <a:t>and customize</a:t>
            </a:r>
            <a:r>
              <a:rPr lang="en" sz="1800"/>
              <a:t> content</a:t>
            </a:r>
            <a:r>
              <a:rPr lang="en"/>
              <a:t>, </a:t>
            </a:r>
            <a:r>
              <a:rPr lang="en" sz="1800"/>
              <a:t>feedback, and learning pathways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offer conversational guidance and support to students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enhance accessibility for diverse learners 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empower educators by assisting with lesson plans, materials and assessments</a:t>
            </a:r>
            <a:endParaRPr sz="1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Examples of Useful AI Tools for Education</a:t>
            </a:r>
            <a:endParaRPr/>
          </a:p>
        </p:txBody>
      </p:sp>
      <p:sp>
        <p:nvSpPr>
          <p:cNvPr id="88" name="Google Shape;88;p18"/>
          <p:cNvSpPr txBox="1">
            <a:spLocks noGrp="1"/>
          </p:cNvSpPr>
          <p:nvPr>
            <p:ph type="body" idx="1"/>
          </p:nvPr>
        </p:nvSpPr>
        <p:spPr>
          <a:xfrm>
            <a:off x="4641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/>
              <a:t>For Teaching</a:t>
            </a:r>
            <a:endParaRPr sz="2000" b="1"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 b="1" i="1"/>
              <a:t>Education Copilot</a:t>
            </a:r>
            <a:r>
              <a:rPr lang="en"/>
              <a:t>: Provides lesson plan based on your text inputs 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b="1" i="1"/>
              <a:t>Diffit</a:t>
            </a:r>
            <a:r>
              <a:rPr lang="en"/>
              <a:t>: Creates differentiated lessons based on prompts, videos, and documents 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b="1" i="1"/>
              <a:t>QuestionWell</a:t>
            </a:r>
            <a:r>
              <a:rPr lang="en"/>
              <a:t>: Creates quizzes on a given topic or readings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000" b="1"/>
              <a:t>For Presentation</a:t>
            </a:r>
            <a:endParaRPr sz="2000" b="1"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 b="1" i="1"/>
              <a:t>Curipod</a:t>
            </a:r>
            <a:r>
              <a:rPr lang="en"/>
              <a:t>: Creates interactive presentations  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b="1" i="1"/>
              <a:t>invideo AI</a:t>
            </a:r>
            <a:r>
              <a:rPr lang="en"/>
              <a:t>: Creates videos based on text prompts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b="1" i="1"/>
              <a:t>Canva Magic Studio</a:t>
            </a:r>
            <a:r>
              <a:rPr lang="en"/>
              <a:t>: AI design, presentation and more 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Useful AI Tools for Education</a:t>
            </a:r>
            <a:endParaRPr/>
          </a:p>
        </p:txBody>
      </p:sp>
      <p:sp>
        <p:nvSpPr>
          <p:cNvPr id="94" name="Google Shape;94;p19"/>
          <p:cNvSpPr txBox="1">
            <a:spLocks noGrp="1"/>
          </p:cNvSpPr>
          <p:nvPr>
            <p:ph type="body" idx="1"/>
          </p:nvPr>
        </p:nvSpPr>
        <p:spPr>
          <a:xfrm>
            <a:off x="4641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/>
              <a:t>For Accessibility</a:t>
            </a:r>
            <a:endParaRPr sz="2000" b="1"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 b="1" i="1"/>
              <a:t>Natural Reader</a:t>
            </a:r>
            <a:r>
              <a:rPr lang="en"/>
              <a:t>: Text-to-Speech with AI voices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b="1" i="1"/>
              <a:t>Audiopen AI</a:t>
            </a:r>
            <a:r>
              <a:rPr lang="en"/>
              <a:t>: Transforms voice notes into refined text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b="1" i="1"/>
              <a:t>Magic ToDo</a:t>
            </a:r>
            <a:r>
              <a:rPr lang="en"/>
              <a:t>: Automatically breaks down complex tasks into manageable steps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000" b="1"/>
              <a:t>For Learning</a:t>
            </a:r>
            <a:endParaRPr sz="2000" b="1"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 b="1" i="1"/>
              <a:t>Humata</a:t>
            </a:r>
            <a:r>
              <a:rPr lang="en"/>
              <a:t>: Provides summaries and answers questions within text documents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b="1" i="1"/>
              <a:t>Mindomo</a:t>
            </a:r>
            <a:r>
              <a:rPr lang="en"/>
              <a:t>: Generates complex mind maps on topics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b="1" i="1"/>
              <a:t>Khanmigo</a:t>
            </a:r>
            <a:r>
              <a:rPr lang="en"/>
              <a:t>: AI Tutor from Khan Academy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0"/>
          <p:cNvSpPr txBox="1">
            <a:spLocks noGrp="1"/>
          </p:cNvSpPr>
          <p:nvPr>
            <p:ph type="title"/>
          </p:nvPr>
        </p:nvSpPr>
        <p:spPr>
          <a:xfrm>
            <a:off x="1627475" y="1999050"/>
            <a:ext cx="5671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Quick Demo 1: </a:t>
            </a:r>
            <a:r>
              <a:rPr lang="en" u="sng">
                <a:solidFill>
                  <a:schemeClr val="hlink"/>
                </a:solidFill>
                <a:hlinkClick r:id="rId3"/>
              </a:rPr>
              <a:t>QuestionWell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1"/>
          <p:cNvSpPr txBox="1">
            <a:spLocks noGrp="1"/>
          </p:cNvSpPr>
          <p:nvPr>
            <p:ph type="title"/>
          </p:nvPr>
        </p:nvSpPr>
        <p:spPr>
          <a:xfrm>
            <a:off x="2158650" y="2087025"/>
            <a:ext cx="48267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Quick Demo 2: </a:t>
            </a:r>
            <a:r>
              <a:rPr lang="en" u="sng">
                <a:solidFill>
                  <a:schemeClr val="hlink"/>
                </a:solidFill>
                <a:hlinkClick r:id="rId3"/>
              </a:rPr>
              <a:t>Curipod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647</Words>
  <Application>Microsoft Office PowerPoint</Application>
  <PresentationFormat>On-screen Show (16:9)</PresentationFormat>
  <Paragraphs>84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Alfa Slab One</vt:lpstr>
      <vt:lpstr>Arial</vt:lpstr>
      <vt:lpstr>Proxima Nova</vt:lpstr>
      <vt:lpstr>Gameday</vt:lpstr>
      <vt:lpstr>Empowering Education with AI: Tools for Enhanced Teaching and Learning</vt:lpstr>
      <vt:lpstr>Objectives of the workshop</vt:lpstr>
      <vt:lpstr>Question: Which one AI tool do you use on a daily basis for educational purposes</vt:lpstr>
      <vt:lpstr>Prompt: Enter one word that comes to your mind when you think of AI in Education</vt:lpstr>
      <vt:lpstr>Positives of AI in Education</vt:lpstr>
      <vt:lpstr>Examples of Useful AI Tools for Education</vt:lpstr>
      <vt:lpstr>Useful AI Tools for Education</vt:lpstr>
      <vt:lpstr>Quick Demo 1: QuestionWell</vt:lpstr>
      <vt:lpstr>Quick Demo 2: Curipod </vt:lpstr>
      <vt:lpstr>Quick Demo 3: MagicSchool AI</vt:lpstr>
      <vt:lpstr>Let’s Explore Some AI Together</vt:lpstr>
      <vt:lpstr>Let’s Share 1</vt:lpstr>
      <vt:lpstr>Let’s Share 2</vt:lpstr>
      <vt:lpstr>Final Thoughts</vt:lpstr>
      <vt:lpstr>Q&amp;A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Empowering Education with AI: Tools for Enhanced Teaching and Learning</dc:title>
  <cp:lastModifiedBy>Delaney, Jennifer (garnerjr)</cp:lastModifiedBy>
  <cp:revision>1</cp:revision>
  <dcterms:modified xsi:type="dcterms:W3CDTF">2024-02-15T14:31:25Z</dcterms:modified>
</cp:coreProperties>
</file>